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
      <p:font typeface="Google Sans"/>
      <p:regular r:id="rId34"/>
      <p:bold r:id="rId35"/>
      <p:italic r:id="rId36"/>
      <p:boldItalic r:id="rId37"/>
    </p:embeddedFont>
    <p:embeddedFont>
      <p:font typeface="Google Sans Medium"/>
      <p:regular r:id="rId38"/>
      <p:bold r:id="rId39"/>
      <p:italic r:id="rId40"/>
      <p:boldItalic r:id="rId41"/>
    </p:embeddedFont>
    <p:embeddedFont>
      <p:font typeface="Short Stack"/>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Medium-italic.fntdata"/><Relationship Id="rId20" Type="http://schemas.openxmlformats.org/officeDocument/2006/relationships/slide" Target="slides/slide14.xml"/><Relationship Id="rId42" Type="http://schemas.openxmlformats.org/officeDocument/2006/relationships/font" Target="fonts/ShortStack-regular.fntdata"/><Relationship Id="rId41" Type="http://schemas.openxmlformats.org/officeDocument/2006/relationships/font" Target="fonts/GoogleSansMedium-boldItalic.fntdata"/><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35" Type="http://schemas.openxmlformats.org/officeDocument/2006/relationships/font" Target="fonts/GoogleSans-bold.fntdata"/><Relationship Id="rId12" Type="http://schemas.openxmlformats.org/officeDocument/2006/relationships/slide" Target="slides/slide6.xml"/><Relationship Id="rId34" Type="http://schemas.openxmlformats.org/officeDocument/2006/relationships/font" Target="fonts/GoogleSans-regular.fntdata"/><Relationship Id="rId15" Type="http://schemas.openxmlformats.org/officeDocument/2006/relationships/slide" Target="slides/slide9.xml"/><Relationship Id="rId37" Type="http://schemas.openxmlformats.org/officeDocument/2006/relationships/font" Target="fonts/GoogleSans-boldItalic.fntdata"/><Relationship Id="rId14" Type="http://schemas.openxmlformats.org/officeDocument/2006/relationships/slide" Target="slides/slide8.xml"/><Relationship Id="rId36" Type="http://schemas.openxmlformats.org/officeDocument/2006/relationships/font" Target="fonts/GoogleSans-italic.fntdata"/><Relationship Id="rId17" Type="http://schemas.openxmlformats.org/officeDocument/2006/relationships/slide" Target="slides/slide11.xml"/><Relationship Id="rId39" Type="http://schemas.openxmlformats.org/officeDocument/2006/relationships/font" Target="fonts/GoogleSansMedium-bold.fntdata"/><Relationship Id="rId16" Type="http://schemas.openxmlformats.org/officeDocument/2006/relationships/slide" Target="slides/slide10.xml"/><Relationship Id="rId38" Type="http://schemas.openxmlformats.org/officeDocument/2006/relationships/font" Target="fonts/GoogleSans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top_sign" TargetMode="External"/><Relationship Id="rId3" Type="http://schemas.openxmlformats.org/officeDocument/2006/relationships/hyperlink" Target="https://en.wikipedia.org/wiki/Comparison_of_European_road_sign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photos/lion-big-cat-predator-safari-515028/"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cominghuman.ai/building-an-image-classifier-using-deep-learning-in-python-totally-from-a-beginners-perspective-be8dbaf22dd8"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ccf787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ccf7879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ccf7879c8_0_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ccf7879c8_0_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ccf7879c8_0_2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ccf7879c8_0_2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8ccf7879c8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ccf7879c8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1f468a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1f468a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ccf7879c8_0_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ccf7879c8_0_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ccf7879c8_0_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ccf7879c8_0_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ccf7879c8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ccf7879c8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Let's review. How would you explain machine learning?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Answers could include (shown on the following slides):</a:t>
            </a:r>
            <a:endParaRPr/>
          </a:p>
          <a:p>
            <a:pPr indent="-298450" lvl="0" marL="457200" rtl="0" algn="l">
              <a:spcBef>
                <a:spcPts val="0"/>
              </a:spcBef>
              <a:spcAft>
                <a:spcPts val="0"/>
              </a:spcAft>
              <a:buSzPts val="1100"/>
              <a:buChar char="●"/>
            </a:pPr>
            <a:r>
              <a:rPr lang="en-GB"/>
              <a:t>Machine learning is a specific field of AI where a system learns to find patterns in examples in order to make predictions.</a:t>
            </a:r>
            <a:endParaRPr/>
          </a:p>
          <a:p>
            <a:pPr indent="-298450" lvl="0" marL="457200" rtl="0" algn="l">
              <a:spcBef>
                <a:spcPts val="0"/>
              </a:spcBef>
              <a:spcAft>
                <a:spcPts val="0"/>
              </a:spcAft>
              <a:buSzPts val="1100"/>
              <a:buChar char="●"/>
            </a:pPr>
            <a:r>
              <a:rPr lang="en-GB"/>
              <a:t>Computers learning how to do a task without being explicitly programmed to do so.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ccf7879c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ccf7879c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ccf7879c8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ccf7879c8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Machine learning looks for patterns in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The majority of ML applications today are supervised learning where labeled data is used to teach the model. This includes tasks like classification and regression.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Supervised machine learning is analogous to a student learning a tricky maths concept by studying a set of questions and their corresponding answers. After mastering the mapping between questions and answers, the student can then provide answers to new (never-before-seen) questions on the same topic.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signs on the left are labeled data so a supervised machine learning system could learn from these labels what stop signs around the world look like.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signs on the right are unlabeled data. Even the sign with the word stop because labeled data requires a human's rating to indicate what it 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Images:</a:t>
            </a:r>
            <a:endParaRPr>
              <a:solidFill>
                <a:schemeClr val="dk1"/>
              </a:solidFill>
            </a:endParaRPr>
          </a:p>
          <a:p>
            <a:pPr indent="-298450" lvl="0" marL="457200" rtl="0" algn="l">
              <a:spcBef>
                <a:spcPts val="0"/>
              </a:spcBef>
              <a:spcAft>
                <a:spcPts val="0"/>
              </a:spcAft>
              <a:buClr>
                <a:schemeClr val="dk1"/>
              </a:buClr>
              <a:buSzPts val="1100"/>
              <a:buChar char="●"/>
            </a:pPr>
            <a:r>
              <a:rPr lang="en-GB" u="sng">
                <a:solidFill>
                  <a:schemeClr val="hlink"/>
                </a:solidFill>
                <a:hlinkClick r:id="rId2"/>
              </a:rPr>
              <a:t>https://wikipedia.org/wiki/Stop_sign</a:t>
            </a:r>
            <a:endParaRPr>
              <a:solidFill>
                <a:schemeClr val="dk1"/>
              </a:solidFill>
            </a:endParaRPr>
          </a:p>
          <a:p>
            <a:pPr indent="-298450" lvl="0" marL="457200" rtl="0" algn="l">
              <a:spcBef>
                <a:spcPts val="0"/>
              </a:spcBef>
              <a:spcAft>
                <a:spcPts val="0"/>
              </a:spcAft>
              <a:buClr>
                <a:schemeClr val="dk1"/>
              </a:buClr>
              <a:buSzPts val="1100"/>
              <a:buChar char="●"/>
            </a:pPr>
            <a:r>
              <a:rPr lang="en-GB" u="sng">
                <a:solidFill>
                  <a:schemeClr val="hlink"/>
                </a:solidFill>
                <a:hlinkClick r:id="rId3"/>
              </a:rPr>
              <a:t>https://wikipedia.org/wiki/Comparison_of_European_road_signs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ccf7879c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ccf7879c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Classification is a </a:t>
            </a:r>
            <a:r>
              <a:rPr lang="en-GB"/>
              <a:t>common application of machine learning.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system determines which class or category an example belongs to.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output can be a label and a percentage of confidence.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example if the classifier was trained to identify whether or not an image was of a lion it might output "Yes" or "No", however if it was more generically an animal classifier the output could be "lion" or "tiger".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Classification systems depend on a threshold set by human developers so the system can distinguish between cases that might be less clear. If you built an email spam classifier it would be necessary to fine-tune the threshold so your system didn't incorrectly label an email as spam when it was genuine.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Classification diagram source: Google</a:t>
            </a:r>
            <a:endParaRPr/>
          </a:p>
          <a:p>
            <a:pPr indent="0" lvl="0" marL="0" rtl="0" algn="l">
              <a:spcBef>
                <a:spcPts val="0"/>
              </a:spcBef>
              <a:spcAft>
                <a:spcPts val="0"/>
              </a:spcAft>
              <a:buNone/>
            </a:pPr>
            <a:r>
              <a:rPr lang="en-GB" u="sng">
                <a:solidFill>
                  <a:schemeClr val="hlink"/>
                </a:solidFill>
                <a:hlinkClick r:id="rId2"/>
              </a:rPr>
              <a:t>Lion image</a:t>
            </a:r>
            <a:r>
              <a:rPr lang="en-GB"/>
              <a:t> from Pixabay. Free for commercial use no attribution required.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ccf7879c8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ccf7879c8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What is a neural network?</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In short it’s a mathematical function that maps a given input to a desired output.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the Introductory module, you learned about a couple types of machine learning models such as classification, regression, etc. Simple models work fine work simple data but as soon as you want to interpret complex data like an image, audio, or even numerical data with lots of variables e.g. for housing prices =  location + number of bedrooms + size + etc you need something capable of dealing with that complexity.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These simpler models are connected into layers and this is where the depth of "deep" learning comes from.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 reality a neural network is a big complex mathematical function which looks nothing like what you see here but the diagram may help you see what's going 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Like any other machine learning system, a model is trained with data fed into the model and it attempts to make a prediction. At first the prediction will be essentially garbage but that feedback is used to improve the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Once the prediction quality is sufficient, the model is tested with new data and it makes a prediction based on what it learned from the training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What this diagram doesn't show is how each neuron is able to learn and improve based on feedback. Let's look more deeply at how a neuron is able to make a decision.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Image adapted from </a:t>
            </a:r>
            <a:r>
              <a:rPr lang="en-GB" u="sng">
                <a:solidFill>
                  <a:srgbClr val="1973E8"/>
                </a:solidFill>
                <a:hlinkClick r:id="rId2"/>
              </a:rPr>
              <a:t>becominghuman.ai</a:t>
            </a:r>
            <a:r>
              <a:rPr lang="en-GB">
                <a:solidFill>
                  <a:schemeClr val="dk1"/>
                </a:solidFill>
              </a:rPr>
              <a:t> by Venkatesh Tata</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ccf7879c8_0_2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ccf7879c8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exciting thing about pre-trained models is we can transfer learning from one pre-trained model to another task.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Similar to a human who learned to play piano, transferring some of that knowledge and skill to guitar.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intuition behind transfer learning is that if a model trained on a large and general enough dataset, this model will effectively serve as a generic model of the visual world. You can then take advantage of these learned feature maps without having to start from scratch training a large model on a large dataset.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In this coding activity, you will try two ways to customize a pretrained model:</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Feature Extraction: Use the representations learned by a previous network to extract meaningful features from new samples. You simply add a new classifier, which will be trained from scratch, on top of the pretrained model so that you can repurpose the feature maps learned previously for our dataset.</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rPr lang="en-GB">
                <a:solidFill>
                  <a:schemeClr val="dk1"/>
                </a:solidFill>
              </a:rPr>
              <a:t>You do not need to (re)train the entire model. The base convolutional network already contains features that are generically useful for classifying pictures. However, the final, classification part of the pretrained model is specific to original classification task, and subsequently specific to the set of classes on which the model was trained.</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Fine-Tuning: Unfreezing a few of the top layers of a frozen model base and jointly training both the newly-added classifier layers and the last layers of the base model. This allows us to "fine tune" the higher-order feature representations in the base model in order to make them more relevant for the specific task.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ccf7879c8_0_2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ccf7879c8_0_2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ccf7879c8_0_2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ccf7879c8_0_2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1_2_2_1_1">
    <p:spTree>
      <p:nvGrpSpPr>
        <p:cNvPr id="82"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 1">
  <p:cSld name="SECTION_HEADER_3">
    <p:spTree>
      <p:nvGrpSpPr>
        <p:cNvPr id="87" name="Shape 87"/>
        <p:cNvGrpSpPr/>
        <p:nvPr/>
      </p:nvGrpSpPr>
      <p:grpSpPr>
        <a:xfrm>
          <a:off x="0" y="0"/>
          <a:ext cx="0" cy="0"/>
          <a:chOff x="0" y="0"/>
          <a:chExt cx="0" cy="0"/>
        </a:xfrm>
      </p:grpSpPr>
      <p:pic>
        <p:nvPicPr>
          <p:cNvPr id="88" name="Google Shape;88;p15"/>
          <p:cNvPicPr preferRelativeResize="0"/>
          <p:nvPr/>
        </p:nvPicPr>
        <p:blipFill rotWithShape="1">
          <a:blip r:embed="rId2">
            <a:alphaModFix/>
          </a:blip>
          <a:srcRect b="6636" l="0" r="20911" t="24373"/>
          <a:stretch/>
        </p:blipFill>
        <p:spPr>
          <a:xfrm>
            <a:off x="4360400" y="-30925"/>
            <a:ext cx="4783600" cy="5174427"/>
          </a:xfrm>
          <a:prstGeom prst="rect">
            <a:avLst/>
          </a:prstGeom>
          <a:noFill/>
          <a:ln>
            <a:noFill/>
          </a:ln>
        </p:spPr>
      </p:pic>
      <p:pic>
        <p:nvPicPr>
          <p:cNvPr id="89" name="Google Shape;89;p15"/>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90" name="Google Shape;90;p15"/>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5"/>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 2">
  <p:cSld name="SECTION_HEADER_3_2">
    <p:spTree>
      <p:nvGrpSpPr>
        <p:cNvPr id="92" name="Shape 92"/>
        <p:cNvGrpSpPr/>
        <p:nvPr/>
      </p:nvGrpSpPr>
      <p:grpSpPr>
        <a:xfrm>
          <a:off x="0" y="0"/>
          <a:ext cx="0" cy="0"/>
          <a:chOff x="0" y="0"/>
          <a:chExt cx="0" cy="0"/>
        </a:xfrm>
      </p:grpSpPr>
      <p:pic>
        <p:nvPicPr>
          <p:cNvPr id="93" name="Google Shape;93;p16"/>
          <p:cNvPicPr preferRelativeResize="0"/>
          <p:nvPr/>
        </p:nvPicPr>
        <p:blipFill rotWithShape="1">
          <a:blip r:embed="rId2">
            <a:alphaModFix/>
          </a:blip>
          <a:srcRect b="49869" l="0" r="41619" t="0"/>
          <a:stretch/>
        </p:blipFill>
        <p:spPr>
          <a:xfrm>
            <a:off x="3314875" y="973200"/>
            <a:ext cx="5829123" cy="4170298"/>
          </a:xfrm>
          <a:prstGeom prst="rect">
            <a:avLst/>
          </a:prstGeom>
          <a:noFill/>
          <a:ln>
            <a:noFill/>
          </a:ln>
        </p:spPr>
      </p:pic>
      <p:sp>
        <p:nvSpPr>
          <p:cNvPr id="94" name="Google Shape;94;p16"/>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 name="Google Shape;95;p16"/>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96" name="Google Shape;96;p16"/>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 3">
  <p:cSld name="SECTION_HEADER_3_2_1">
    <p:spTree>
      <p:nvGrpSpPr>
        <p:cNvPr id="97" name="Shape 97"/>
        <p:cNvGrpSpPr/>
        <p:nvPr/>
      </p:nvGrpSpPr>
      <p:grpSpPr>
        <a:xfrm>
          <a:off x="0" y="0"/>
          <a:ext cx="0" cy="0"/>
          <a:chOff x="0" y="0"/>
          <a:chExt cx="0" cy="0"/>
        </a:xfrm>
      </p:grpSpPr>
      <p:pic>
        <p:nvPicPr>
          <p:cNvPr id="98" name="Google Shape;98;p17"/>
          <p:cNvPicPr preferRelativeResize="0"/>
          <p:nvPr/>
        </p:nvPicPr>
        <p:blipFill rotWithShape="1">
          <a:blip r:embed="rId2">
            <a:alphaModFix/>
          </a:blip>
          <a:srcRect b="-3798" l="0" r="34819" t="-1420"/>
          <a:stretch/>
        </p:blipFill>
        <p:spPr>
          <a:xfrm>
            <a:off x="4505775" y="197154"/>
            <a:ext cx="4638225" cy="4589450"/>
          </a:xfrm>
          <a:prstGeom prst="rect">
            <a:avLst/>
          </a:prstGeom>
          <a:noFill/>
          <a:ln>
            <a:noFill/>
          </a:ln>
        </p:spPr>
      </p:pic>
      <p:sp>
        <p:nvSpPr>
          <p:cNvPr id="99" name="Google Shape;99;p17"/>
          <p:cNvSpPr txBox="1"/>
          <p:nvPr>
            <p:ph type="title"/>
          </p:nvPr>
        </p:nvSpPr>
        <p:spPr>
          <a:xfrm>
            <a:off x="1049225" y="1909300"/>
            <a:ext cx="35004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 name="Google Shape;100;p17"/>
          <p:cNvPicPr preferRelativeResize="0"/>
          <p:nvPr/>
        </p:nvPicPr>
        <p:blipFill rotWithShape="1">
          <a:blip r:embed="rId3">
            <a:alphaModFix/>
          </a:blip>
          <a:srcRect b="0" l="8223" r="0" t="0"/>
          <a:stretch/>
        </p:blipFill>
        <p:spPr>
          <a:xfrm>
            <a:off x="1139119" y="181494"/>
            <a:ext cx="968400" cy="276450"/>
          </a:xfrm>
          <a:prstGeom prst="rect">
            <a:avLst/>
          </a:prstGeom>
          <a:noFill/>
          <a:ln>
            <a:noFill/>
          </a:ln>
        </p:spPr>
      </p:pic>
      <p:sp>
        <p:nvSpPr>
          <p:cNvPr id="101" name="Google Shape;101;p17"/>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Opt 1" type="tx">
  <p:cSld name="TITLE_AND_BODY">
    <p:bg>
      <p:bgPr>
        <a:solidFill>
          <a:srgbClr val="F8F9FA"/>
        </a:solidFill>
      </p:bgPr>
    </p:bg>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b="64406" l="-1041" r="3745" t="-3192"/>
          <a:stretch/>
        </p:blipFill>
        <p:spPr>
          <a:xfrm rot="10800000">
            <a:off x="615195" y="0"/>
            <a:ext cx="2321350" cy="925400"/>
          </a:xfrm>
          <a:prstGeom prst="rect">
            <a:avLst/>
          </a:prstGeom>
          <a:noFill/>
          <a:ln>
            <a:noFill/>
          </a:ln>
        </p:spPr>
      </p:pic>
      <p:sp>
        <p:nvSpPr>
          <p:cNvPr id="104" name="Google Shape;104;p18"/>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5" name="Google Shape;105;p18"/>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106" name="Google Shape;106;p18"/>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Opt 2">
  <p:cSld name="TITLE_AND_BODY_4">
    <p:bg>
      <p:bgPr>
        <a:solidFill>
          <a:srgbClr val="F8F9FA"/>
        </a:solidFill>
      </p:bgPr>
    </p:bg>
    <p:spTree>
      <p:nvGrpSpPr>
        <p:cNvPr id="107" name="Shape 107"/>
        <p:cNvGrpSpPr/>
        <p:nvPr/>
      </p:nvGrpSpPr>
      <p:grpSpPr>
        <a:xfrm>
          <a:off x="0" y="0"/>
          <a:ext cx="0" cy="0"/>
          <a:chOff x="0" y="0"/>
          <a:chExt cx="0" cy="0"/>
        </a:xfrm>
      </p:grpSpPr>
      <p:pic>
        <p:nvPicPr>
          <p:cNvPr id="108" name="Google Shape;108;p19"/>
          <p:cNvPicPr preferRelativeResize="0"/>
          <p:nvPr/>
        </p:nvPicPr>
        <p:blipFill rotWithShape="1">
          <a:blip r:embed="rId2">
            <a:alphaModFix/>
          </a:blip>
          <a:srcRect b="0" l="6331" r="0" t="44586"/>
          <a:stretch/>
        </p:blipFill>
        <p:spPr>
          <a:xfrm>
            <a:off x="0" y="0"/>
            <a:ext cx="2431776" cy="1220349"/>
          </a:xfrm>
          <a:prstGeom prst="rect">
            <a:avLst/>
          </a:prstGeom>
          <a:noFill/>
          <a:ln>
            <a:noFill/>
          </a:ln>
        </p:spPr>
      </p:pic>
      <p:sp>
        <p:nvSpPr>
          <p:cNvPr id="109" name="Google Shape;109;p19"/>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 name="Google Shape;110;p19"/>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111" name="Google Shape;111;p19"/>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Opt 3">
  <p:cSld name="TITLE_AND_BODY_3">
    <p:bg>
      <p:bgPr>
        <a:solidFill>
          <a:srgbClr val="F8F9FA"/>
        </a:solidFill>
      </p:bgPr>
    </p:bg>
    <p:spTree>
      <p:nvGrpSpPr>
        <p:cNvPr id="112" name="Shape 112"/>
        <p:cNvGrpSpPr/>
        <p:nvPr/>
      </p:nvGrpSpPr>
      <p:grpSpPr>
        <a:xfrm>
          <a:off x="0" y="0"/>
          <a:ext cx="0" cy="0"/>
          <a:chOff x="0" y="0"/>
          <a:chExt cx="0" cy="0"/>
        </a:xfrm>
      </p:grpSpPr>
      <p:pic>
        <p:nvPicPr>
          <p:cNvPr id="113" name="Google Shape;113;p20"/>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114" name="Google Shape;114;p20"/>
          <p:cNvSpPr txBox="1"/>
          <p:nvPr>
            <p:ph type="title"/>
          </p:nvPr>
        </p:nvSpPr>
        <p:spPr>
          <a:xfrm>
            <a:off x="1049225" y="1909300"/>
            <a:ext cx="7007700" cy="9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5" name="Google Shape;115;p20"/>
          <p:cNvPicPr preferRelativeResize="0"/>
          <p:nvPr/>
        </p:nvPicPr>
        <p:blipFill rotWithShape="1">
          <a:blip r:embed="rId3">
            <a:alphaModFix/>
          </a:blip>
          <a:srcRect b="0" l="8223" r="0" t="0"/>
          <a:stretch/>
        </p:blipFill>
        <p:spPr>
          <a:xfrm>
            <a:off x="8189763" y="191216"/>
            <a:ext cx="806025" cy="230100"/>
          </a:xfrm>
          <a:prstGeom prst="rect">
            <a:avLst/>
          </a:prstGeom>
          <a:noFill/>
          <a:ln>
            <a:noFill/>
          </a:ln>
        </p:spPr>
      </p:pic>
      <p:sp>
        <p:nvSpPr>
          <p:cNvPr id="116" name="Google Shape;116;p20"/>
          <p:cNvSpPr txBox="1"/>
          <p:nvPr>
            <p:ph idx="1" type="subTitle"/>
          </p:nvPr>
        </p:nvSpPr>
        <p:spPr>
          <a:xfrm>
            <a:off x="1146549" y="2974350"/>
            <a:ext cx="3500400" cy="305100"/>
          </a:xfrm>
          <a:prstGeom prst="rect">
            <a:avLst/>
          </a:prstGeom>
        </p:spPr>
        <p:txBody>
          <a:bodyPr anchorCtr="0" anchor="t" bIns="22850" lIns="22850" spcFirstLastPara="1" rIns="22850" wrap="square" tIns="22850">
            <a:noAutofit/>
          </a:bodyPr>
          <a:lstStyle>
            <a:lvl1pPr lvl="0" rtl="0">
              <a:spcBef>
                <a:spcPts val="0"/>
              </a:spcBef>
              <a:spcAft>
                <a:spcPts val="0"/>
              </a:spcAft>
              <a:buNone/>
              <a:defRPr sz="9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Title and Text">
  <p:cSld name="TITLE_AND_BODY_1">
    <p:bg>
      <p:bgPr>
        <a:no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1"/>
          <p:cNvSpPr txBox="1"/>
          <p:nvPr>
            <p:ph idx="1" type="subTitle"/>
          </p:nvPr>
        </p:nvSpPr>
        <p:spPr>
          <a:xfrm>
            <a:off x="591450" y="1020025"/>
            <a:ext cx="7744500" cy="33789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sz="180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20" name="Google Shape;120;p21"/>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itle and Text 1/3" type="blank">
  <p:cSld name="BLANK">
    <p:spTree>
      <p:nvGrpSpPr>
        <p:cNvPr id="121" name="Shape 121"/>
        <p:cNvGrpSpPr/>
        <p:nvPr/>
      </p:nvGrpSpPr>
      <p:grpSpPr>
        <a:xfrm>
          <a:off x="0" y="0"/>
          <a:ext cx="0" cy="0"/>
          <a:chOff x="0" y="0"/>
          <a:chExt cx="0" cy="0"/>
        </a:xfrm>
      </p:grpSpPr>
      <p:sp>
        <p:nvSpPr>
          <p:cNvPr id="122" name="Google Shape;122;p22"/>
          <p:cNvSpPr/>
          <p:nvPr/>
        </p:nvSpPr>
        <p:spPr>
          <a:xfrm>
            <a:off x="2905275" y="0"/>
            <a:ext cx="62388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txBox="1"/>
          <p:nvPr>
            <p:ph type="title"/>
          </p:nvPr>
        </p:nvSpPr>
        <p:spPr>
          <a:xfrm>
            <a:off x="417673" y="341875"/>
            <a:ext cx="22350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22"/>
          <p:cNvSpPr txBox="1"/>
          <p:nvPr>
            <p:ph idx="1" type="subTitle"/>
          </p:nvPr>
        </p:nvSpPr>
        <p:spPr>
          <a:xfrm>
            <a:off x="587148" y="835792"/>
            <a:ext cx="22350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25" name="Google Shape;125;p22"/>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itle and Text 1/2">
  <p:cSld name="BLANK_1">
    <p:spTree>
      <p:nvGrpSpPr>
        <p:cNvPr id="126" name="Shape 126"/>
        <p:cNvGrpSpPr/>
        <p:nvPr/>
      </p:nvGrpSpPr>
      <p:grpSpPr>
        <a:xfrm>
          <a:off x="0" y="0"/>
          <a:ext cx="0" cy="0"/>
          <a:chOff x="0" y="0"/>
          <a:chExt cx="0" cy="0"/>
        </a:xfrm>
      </p:grpSpPr>
      <p:sp>
        <p:nvSpPr>
          <p:cNvPr id="127" name="Google Shape;127;p23"/>
          <p:cNvSpPr/>
          <p:nvPr/>
        </p:nvSpPr>
        <p:spPr>
          <a:xfrm>
            <a:off x="4572000" y="0"/>
            <a:ext cx="45720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txBox="1"/>
          <p:nvPr>
            <p:ph type="title"/>
          </p:nvPr>
        </p:nvSpPr>
        <p:spPr>
          <a:xfrm>
            <a:off x="417677" y="341875"/>
            <a:ext cx="38079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23"/>
          <p:cNvSpPr txBox="1"/>
          <p:nvPr>
            <p:ph idx="1" type="subTitle"/>
          </p:nvPr>
        </p:nvSpPr>
        <p:spPr>
          <a:xfrm>
            <a:off x="570075" y="835794"/>
            <a:ext cx="3807900" cy="3563100"/>
          </a:xfrm>
          <a:prstGeom prst="rect">
            <a:avLst/>
          </a:prstGeom>
        </p:spPr>
        <p:txBody>
          <a:bodyPr anchorCtr="0" anchor="t" bIns="22850" lIns="22850" spcFirstLastPara="1" rIns="22850" wrap="square" tIns="22850">
            <a:noAutofit/>
          </a:bodyPr>
          <a:lstStyle>
            <a:lvl1pPr lvl="0" rtl="0">
              <a:lnSpc>
                <a:spcPct val="115000"/>
              </a:lnSpc>
              <a:spcBef>
                <a:spcPts val="0"/>
              </a:spcBef>
              <a:spcAft>
                <a:spcPts val="0"/>
              </a:spcAft>
              <a:buNone/>
              <a:defRPr b="0">
                <a:solidFill>
                  <a:srgbClr val="606366"/>
                </a:solidFill>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pic>
        <p:nvPicPr>
          <p:cNvPr id="130" name="Google Shape;130;p23"/>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1_2_2_1">
    <p:spTree>
      <p:nvGrpSpPr>
        <p:cNvPr id="131" name="Shape 131"/>
        <p:cNvGrpSpPr/>
        <p:nvPr/>
      </p:nvGrpSpPr>
      <p:grpSpPr>
        <a:xfrm>
          <a:off x="0" y="0"/>
          <a:ext cx="0" cy="0"/>
          <a:chOff x="0" y="0"/>
          <a:chExt cx="0" cy="0"/>
        </a:xfrm>
      </p:grpSpPr>
      <p:pic>
        <p:nvPicPr>
          <p:cNvPr id="132" name="Google Shape;132;p24"/>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
        <p:nvSpPr>
          <p:cNvPr id="133" name="Google Shape;133;p24"/>
          <p:cNvSpPr txBox="1"/>
          <p:nvPr>
            <p:ph type="title"/>
          </p:nvPr>
        </p:nvSpPr>
        <p:spPr>
          <a:xfrm>
            <a:off x="417675" y="341875"/>
            <a:ext cx="7918200" cy="493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_2_2_1_1">
    <p:spTree>
      <p:nvGrpSpPr>
        <p:cNvPr id="134" name="Shape 134"/>
        <p:cNvGrpSpPr/>
        <p:nvPr/>
      </p:nvGrpSpPr>
      <p:grpSpPr>
        <a:xfrm>
          <a:off x="0" y="0"/>
          <a:ext cx="0" cy="0"/>
          <a:chOff x="0" y="0"/>
          <a:chExt cx="0" cy="0"/>
        </a:xfrm>
      </p:grpSpPr>
      <p:pic>
        <p:nvPicPr>
          <p:cNvPr id="135" name="Google Shape;135;p25"/>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Background">
  <p:cSld name="TITLE_1_2_2_1_1_1">
    <p:bg>
      <p:bgPr>
        <a:solidFill>
          <a:srgbClr val="000000"/>
        </a:solidFill>
      </p:bgPr>
    </p:bg>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Background 1">
  <p:cSld name="TITLE_1_2_2_1_1_1_1">
    <p:bg>
      <p:bgPr>
        <a:solidFill>
          <a:srgbClr val="000000"/>
        </a:solidFill>
      </p:bgPr>
    </p:bg>
    <p:spTree>
      <p:nvGrpSpPr>
        <p:cNvPr id="138" name="Shape 138"/>
        <p:cNvGrpSpPr/>
        <p:nvPr/>
      </p:nvGrpSpPr>
      <p:grpSpPr>
        <a:xfrm>
          <a:off x="0" y="0"/>
          <a:ext cx="0" cy="0"/>
          <a:chOff x="0" y="0"/>
          <a:chExt cx="0" cy="0"/>
        </a:xfrm>
      </p:grpSpPr>
      <p:pic>
        <p:nvPicPr>
          <p:cNvPr id="139" name="Google Shape;139;p27"/>
          <p:cNvPicPr preferRelativeResize="0"/>
          <p:nvPr/>
        </p:nvPicPr>
        <p:blipFill rotWithShape="1">
          <a:blip r:embed="rId2">
            <a:alphaModFix/>
          </a:blip>
          <a:srcRect b="36163" l="0" r="0" t="29027"/>
          <a:stretch/>
        </p:blipFill>
        <p:spPr>
          <a:xfrm>
            <a:off x="8142925" y="129001"/>
            <a:ext cx="824649" cy="29232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Light">
  <p:cSld name="TITLE_3">
    <p:spTree>
      <p:nvGrpSpPr>
        <p:cNvPr id="140" name="Shape 140"/>
        <p:cNvGrpSpPr/>
        <p:nvPr/>
      </p:nvGrpSpPr>
      <p:grpSpPr>
        <a:xfrm>
          <a:off x="0" y="0"/>
          <a:ext cx="0" cy="0"/>
          <a:chOff x="0" y="0"/>
          <a:chExt cx="0" cy="0"/>
        </a:xfrm>
      </p:grpSpPr>
      <p:sp>
        <p:nvSpPr>
          <p:cNvPr id="141" name="Google Shape;141;p28"/>
          <p:cNvSpPr txBox="1"/>
          <p:nvPr>
            <p:ph type="ctrTitle"/>
          </p:nvPr>
        </p:nvSpPr>
        <p:spPr>
          <a:xfrm>
            <a:off x="342038" y="1545450"/>
            <a:ext cx="8460000" cy="2052600"/>
          </a:xfrm>
          <a:prstGeom prst="rect">
            <a:avLst/>
          </a:prstGeom>
          <a:noFill/>
          <a:ln>
            <a:noFill/>
          </a:ln>
        </p:spPr>
        <p:txBody>
          <a:bodyPr anchorCtr="0" anchor="ctr" bIns="22850" lIns="22850" spcFirstLastPara="1" rIns="22850" wrap="square" tIns="22850">
            <a:noAutofit/>
          </a:bodyPr>
          <a:lstStyle>
            <a:lvl1pPr lvl="0" rtl="0" algn="ctr">
              <a:spcBef>
                <a:spcPts val="0"/>
              </a:spcBef>
              <a:spcAft>
                <a:spcPts val="0"/>
              </a:spcAft>
              <a:buSzPts val="3600"/>
              <a:buFont typeface="Google Sans Medium"/>
              <a:buChar char="●"/>
              <a:defRPr sz="3600">
                <a:latin typeface="Google Sans Medium"/>
                <a:ea typeface="Google Sans Medium"/>
                <a:cs typeface="Google Sans Medium"/>
                <a:sym typeface="Google Sans Medium"/>
              </a:defRPr>
            </a:lvl1pPr>
            <a:lvl2pPr lvl="1"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2pPr>
            <a:lvl3pPr lvl="2"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3pPr>
            <a:lvl4pPr lvl="3"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4pPr>
            <a:lvl5pPr lvl="4"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5pPr>
            <a:lvl6pPr lvl="5"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6pPr>
            <a:lvl7pPr lvl="6"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7pPr>
            <a:lvl8pPr lvl="7"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8pPr>
            <a:lvl9pPr lvl="8" rtl="0" algn="ctr">
              <a:spcBef>
                <a:spcPts val="0"/>
              </a:spcBef>
              <a:spcAft>
                <a:spcPts val="0"/>
              </a:spcAft>
              <a:buSzPts val="5200"/>
              <a:buFont typeface="Google Sans Medium"/>
              <a:buChar char="■"/>
              <a:defRPr sz="5200">
                <a:latin typeface="Google Sans Medium"/>
                <a:ea typeface="Google Sans Medium"/>
                <a:cs typeface="Google Sans Medium"/>
                <a:sym typeface="Google Sans Medium"/>
              </a:defRPr>
            </a:lvl9pPr>
          </a:lstStyle>
          <a:p/>
        </p:txBody>
      </p:sp>
      <p:pic>
        <p:nvPicPr>
          <p:cNvPr id="142" name="Google Shape;142;p28"/>
          <p:cNvPicPr preferRelativeResize="0"/>
          <p:nvPr/>
        </p:nvPicPr>
        <p:blipFill rotWithShape="1">
          <a:blip r:embed="rId2">
            <a:alphaModFix/>
          </a:blip>
          <a:srcRect b="0" l="8223" r="0" t="0"/>
          <a:stretch/>
        </p:blipFill>
        <p:spPr>
          <a:xfrm>
            <a:off x="8189763" y="191216"/>
            <a:ext cx="806025" cy="230100"/>
          </a:xfrm>
          <a:prstGeom prst="rect">
            <a:avLst/>
          </a:prstGeom>
          <a:noFill/>
          <a:ln>
            <a:noFill/>
          </a:ln>
        </p:spPr>
      </p:pic>
    </p:spTree>
  </p:cSld>
  <p:clrMapOvr>
    <a:masterClrMapping/>
  </p:clrMapOvr>
  <p:extLst>
    <p:ext uri="{DCECCB84-F9BA-43D5-87BE-67443E8EF086}">
      <p15:sldGuideLst>
        <p15:guide id="1" orient="horz" pos="302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theme" Target="../theme/theme1.xml"/><Relationship Id="rId14" Type="http://schemas.openxmlformats.org/officeDocument/2006/relationships/slideLayout" Target="../slideLayouts/slideLayout2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idx="1" type="body"/>
          </p:nvPr>
        </p:nvSpPr>
        <p:spPr>
          <a:xfrm flipH="1">
            <a:off x="424075" y="1957325"/>
            <a:ext cx="34590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
        <p:nvSpPr>
          <p:cNvPr id="86" name="Google Shape;86;p14"/>
          <p:cNvSpPr txBox="1"/>
          <p:nvPr>
            <p:ph idx="2" type="body"/>
          </p:nvPr>
        </p:nvSpPr>
        <p:spPr>
          <a:xfrm flipH="1">
            <a:off x="4434726" y="1957325"/>
            <a:ext cx="4330800" cy="3416400"/>
          </a:xfrm>
          <a:prstGeom prst="rect">
            <a:avLst/>
          </a:prstGeom>
          <a:noFill/>
          <a:ln>
            <a:noFill/>
          </a:ln>
        </p:spPr>
        <p:txBody>
          <a:bodyPr anchorCtr="0" anchor="t" bIns="22850" lIns="91450" spcFirstLastPara="1" rIns="22850" wrap="square" tIns="22850">
            <a:noAutofit/>
          </a:bodyPr>
          <a:lstStyle>
            <a:lvl1pPr indent="-342900" lvl="0" marL="457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1pPr>
            <a:lvl2pPr indent="-342900" lvl="1" marL="914400" rtl="0">
              <a:lnSpc>
                <a:spcPct val="115000"/>
              </a:lnSpc>
              <a:spcBef>
                <a:spcPts val="1000"/>
              </a:spcBef>
              <a:spcAft>
                <a:spcPts val="0"/>
              </a:spcAft>
              <a:buClr>
                <a:srgbClr val="666666"/>
              </a:buClr>
              <a:buSzPts val="1800"/>
              <a:buFont typeface="Google Sans"/>
              <a:buChar char="●"/>
              <a:defRPr sz="1800">
                <a:latin typeface="Google Sans"/>
                <a:ea typeface="Google Sans"/>
                <a:cs typeface="Google Sans"/>
                <a:sym typeface="Google Sans"/>
              </a:defRPr>
            </a:lvl2pPr>
            <a:lvl3pPr indent="-342900" lvl="2" marL="1371600" rtl="0">
              <a:lnSpc>
                <a:spcPct val="115000"/>
              </a:lnSpc>
              <a:spcBef>
                <a:spcPts val="1000"/>
              </a:spcBef>
              <a:spcAft>
                <a:spcPts val="0"/>
              </a:spcAft>
              <a:buClr>
                <a:schemeClr val="dk2"/>
              </a:buClr>
              <a:buSzPts val="1800"/>
              <a:buFont typeface="Google Sans"/>
              <a:buChar char="○"/>
              <a:defRPr sz="1800">
                <a:latin typeface="Google Sans"/>
                <a:ea typeface="Google Sans"/>
                <a:cs typeface="Google Sans"/>
                <a:sym typeface="Google Sans"/>
              </a:defRPr>
            </a:lvl3pPr>
            <a:lvl4pPr indent="-342900" lvl="3" marL="18288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4pPr>
            <a:lvl5pPr indent="-342900" lvl="4" marL="22860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5pPr>
            <a:lvl6pPr indent="-342900" lvl="5" marL="27432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6pPr>
            <a:lvl7pPr indent="-342900" lvl="6" marL="32004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7pPr>
            <a:lvl8pPr indent="-342900" lvl="7" marL="3657600" rtl="0">
              <a:lnSpc>
                <a:spcPct val="115000"/>
              </a:lnSpc>
              <a:spcBef>
                <a:spcPts val="1000"/>
              </a:spcBef>
              <a:spcAft>
                <a:spcPts val="0"/>
              </a:spcAft>
              <a:buSzPts val="1800"/>
              <a:buFont typeface="Google Sans"/>
              <a:buChar char="○"/>
              <a:defRPr sz="1800">
                <a:latin typeface="Google Sans"/>
                <a:ea typeface="Google Sans"/>
                <a:cs typeface="Google Sans"/>
                <a:sym typeface="Google Sans"/>
              </a:defRPr>
            </a:lvl8pPr>
            <a:lvl9pPr indent="-342900" lvl="8" marL="4114800" rtl="0">
              <a:lnSpc>
                <a:spcPct val="115000"/>
              </a:lnSpc>
              <a:spcBef>
                <a:spcPts val="1000"/>
              </a:spcBef>
              <a:spcAft>
                <a:spcPts val="300"/>
              </a:spcAft>
              <a:buSzPts val="1800"/>
              <a:buFont typeface="Google Sans"/>
              <a:buChar char="■"/>
              <a:defRPr sz="1800">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0.jp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tensorflow.org/tutorials/images/transfer_learning" TargetMode="External"/><Relationship Id="rId4" Type="http://schemas.openxmlformats.org/officeDocument/2006/relationships/hyperlink" Target="https://github.com/phreakyphoenix/ExplainableC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xaitutorial2019.github.io/#" TargetMode="External"/><Relationship Id="rId4" Type="http://schemas.openxmlformats.org/officeDocument/2006/relationships/hyperlink" Target="https://github.com/adityac94/Grad_CAM_plus_plus" TargetMode="External"/><Relationship Id="rId5" Type="http://schemas.openxmlformats.org/officeDocument/2006/relationships/hyperlink" Target="https://github.com/insikk/Grad-CAM-tensorflow" TargetMode="External"/><Relationship Id="rId6" Type="http://schemas.openxmlformats.org/officeDocument/2006/relationships/hyperlink" Target="https://www.youtube.com/watch?v=2nUiVJiVchw&amp;list=RDCMUCE4XxsWyoii6hx3zU_TB2mw&amp;start_radio=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linkedin.com/in/phreakyphoenix/" TargetMode="External"/><Relationship Id="rId4" Type="http://schemas.openxmlformats.org/officeDocument/2006/relationships/hyperlink" Target="https://twitter.com/phreakyphoenix" TargetMode="External"/><Relationship Id="rId5" Type="http://schemas.openxmlformats.org/officeDocument/2006/relationships/hyperlink" Target="mailto:adityajyotipaul007@gmail.com" TargetMode="External"/><Relationship Id="rId6" Type="http://schemas.openxmlformats.org/officeDocument/2006/relationships/hyperlink" Target="https://github.com/phreakyphoeni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2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4.gif"/><Relationship Id="rId4" Type="http://schemas.openxmlformats.org/officeDocument/2006/relationships/hyperlink" Target="https://becominghuman.ai/building-an-image-classifier-using-deep-learning-in-python-totally-from-a-beginners-perspective-be8dbaf22dd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46" name="Shape 146"/>
        <p:cNvGrpSpPr/>
        <p:nvPr/>
      </p:nvGrpSpPr>
      <p:grpSpPr>
        <a:xfrm>
          <a:off x="0" y="0"/>
          <a:ext cx="0" cy="0"/>
          <a:chOff x="0" y="0"/>
          <a:chExt cx="0" cy="0"/>
        </a:xfrm>
      </p:grpSpPr>
      <p:sp>
        <p:nvSpPr>
          <p:cNvPr id="147" name="Google Shape;147;p29"/>
          <p:cNvSpPr txBox="1"/>
          <p:nvPr>
            <p:ph idx="4294967295" type="ctrTitle"/>
          </p:nvPr>
        </p:nvSpPr>
        <p:spPr>
          <a:xfrm>
            <a:off x="406900" y="715475"/>
            <a:ext cx="7837800" cy="12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3000">
                <a:solidFill>
                  <a:srgbClr val="20124D"/>
                </a:solidFill>
                <a:latin typeface="Comic Sans MS"/>
                <a:ea typeface="Comic Sans MS"/>
                <a:cs typeface="Comic Sans MS"/>
                <a:sym typeface="Comic Sans MS"/>
              </a:rPr>
              <a:t>Explaining AI:</a:t>
            </a:r>
            <a:endParaRPr sz="3000">
              <a:solidFill>
                <a:srgbClr val="20124D"/>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GB" sz="2700">
                <a:solidFill>
                  <a:srgbClr val="20124D"/>
                </a:solidFill>
                <a:latin typeface="Comic Sans MS"/>
                <a:ea typeface="Comic Sans MS"/>
                <a:cs typeface="Comic Sans MS"/>
                <a:sym typeface="Comic Sans MS"/>
              </a:rPr>
              <a:t>From Regression to Computer Vision</a:t>
            </a:r>
            <a:endParaRPr sz="2700">
              <a:solidFill>
                <a:srgbClr val="20124D"/>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sz="3500">
              <a:solidFill>
                <a:srgbClr val="20124D"/>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sz="3500">
              <a:solidFill>
                <a:srgbClr val="20124D"/>
              </a:solidFill>
              <a:latin typeface="Comic Sans MS"/>
              <a:ea typeface="Comic Sans MS"/>
              <a:cs typeface="Comic Sans MS"/>
              <a:sym typeface="Comic Sans MS"/>
            </a:endParaRPr>
          </a:p>
          <a:p>
            <a:pPr indent="0" lvl="0" marL="0" rtl="0" algn="r">
              <a:spcBef>
                <a:spcPts val="0"/>
              </a:spcBef>
              <a:spcAft>
                <a:spcPts val="0"/>
              </a:spcAft>
              <a:buClr>
                <a:schemeClr val="dk1"/>
              </a:buClr>
              <a:buSzPts val="1100"/>
              <a:buFont typeface="Arial"/>
              <a:buNone/>
            </a:pPr>
            <a:r>
              <a:t/>
            </a:r>
            <a:endParaRPr sz="2400">
              <a:solidFill>
                <a:srgbClr val="93C47D"/>
              </a:solidFill>
              <a:latin typeface="Comic Sans MS"/>
              <a:ea typeface="Comic Sans MS"/>
              <a:cs typeface="Comic Sans MS"/>
              <a:sym typeface="Comic Sans MS"/>
            </a:endParaRPr>
          </a:p>
          <a:p>
            <a:pPr indent="0" lvl="0" marL="0" rtl="0" algn="r">
              <a:spcBef>
                <a:spcPts val="0"/>
              </a:spcBef>
              <a:spcAft>
                <a:spcPts val="0"/>
              </a:spcAft>
              <a:buClr>
                <a:schemeClr val="dk1"/>
              </a:buClr>
              <a:buSzPts val="1100"/>
              <a:buFont typeface="Arial"/>
              <a:buNone/>
            </a:pPr>
            <a:r>
              <a:rPr lang="en-GB" sz="2400">
                <a:solidFill>
                  <a:srgbClr val="38761D"/>
                </a:solidFill>
                <a:latin typeface="Comic Sans MS"/>
                <a:ea typeface="Comic Sans MS"/>
                <a:cs typeface="Comic Sans MS"/>
                <a:sym typeface="Comic Sans MS"/>
              </a:rPr>
              <a:t>Aditya Jyoti Paul</a:t>
            </a:r>
            <a:endParaRPr sz="2400">
              <a:solidFill>
                <a:srgbClr val="38761D"/>
              </a:solidFill>
              <a:latin typeface="Comic Sans MS"/>
              <a:ea typeface="Comic Sans MS"/>
              <a:cs typeface="Comic Sans MS"/>
              <a:sym typeface="Comic Sans MS"/>
            </a:endParaRPr>
          </a:p>
          <a:p>
            <a:pPr indent="0" lvl="0" marL="0" rtl="0" algn="r">
              <a:spcBef>
                <a:spcPts val="0"/>
              </a:spcBef>
              <a:spcAft>
                <a:spcPts val="0"/>
              </a:spcAft>
              <a:buClr>
                <a:schemeClr val="dk1"/>
              </a:buClr>
              <a:buSzPts val="1100"/>
              <a:buFont typeface="Arial"/>
              <a:buNone/>
            </a:pPr>
            <a:r>
              <a:rPr lang="en-GB" sz="2000">
                <a:solidFill>
                  <a:srgbClr val="B45F06"/>
                </a:solidFill>
                <a:latin typeface="Comic Sans MS"/>
                <a:ea typeface="Comic Sans MS"/>
                <a:cs typeface="Comic Sans MS"/>
                <a:sym typeface="Comic Sans MS"/>
              </a:rPr>
              <a:t>@phreakyphoenix</a:t>
            </a:r>
            <a:endParaRPr sz="2000">
              <a:solidFill>
                <a:srgbClr val="B45F06"/>
              </a:solidFill>
              <a:latin typeface="Comic Sans MS"/>
              <a:ea typeface="Comic Sans MS"/>
              <a:cs typeface="Comic Sans MS"/>
              <a:sym typeface="Comic Sans MS"/>
            </a:endParaRPr>
          </a:p>
          <a:p>
            <a:pPr indent="0" lvl="0" marL="0" rtl="0" algn="r">
              <a:spcBef>
                <a:spcPts val="0"/>
              </a:spcBef>
              <a:spcAft>
                <a:spcPts val="0"/>
              </a:spcAft>
              <a:buNone/>
            </a:pPr>
            <a:r>
              <a:rPr lang="en-GB" sz="1400">
                <a:solidFill>
                  <a:srgbClr val="20124D"/>
                </a:solidFill>
                <a:latin typeface="Comic Sans MS"/>
                <a:ea typeface="Comic Sans MS"/>
                <a:cs typeface="Comic Sans MS"/>
                <a:sym typeface="Comic Sans MS"/>
              </a:rPr>
              <a:t>Founder and Team Lead, </a:t>
            </a:r>
            <a:endParaRPr sz="1400">
              <a:solidFill>
                <a:srgbClr val="20124D"/>
              </a:solidFill>
              <a:latin typeface="Comic Sans MS"/>
              <a:ea typeface="Comic Sans MS"/>
              <a:cs typeface="Comic Sans MS"/>
              <a:sym typeface="Comic Sans MS"/>
            </a:endParaRPr>
          </a:p>
          <a:p>
            <a:pPr indent="0" lvl="0" marL="0" rtl="0" algn="r">
              <a:spcBef>
                <a:spcPts val="0"/>
              </a:spcBef>
              <a:spcAft>
                <a:spcPts val="0"/>
              </a:spcAft>
              <a:buNone/>
            </a:pPr>
            <a:r>
              <a:rPr lang="en-GB" sz="1400">
                <a:solidFill>
                  <a:srgbClr val="20124D"/>
                </a:solidFill>
                <a:latin typeface="Comic Sans MS"/>
                <a:ea typeface="Comic Sans MS"/>
                <a:cs typeface="Comic Sans MS"/>
                <a:sym typeface="Comic Sans MS"/>
              </a:rPr>
              <a:t>Cognitive Applications Research Lab (CARL)</a:t>
            </a:r>
            <a:endParaRPr sz="1400">
              <a:solidFill>
                <a:srgbClr val="20124D"/>
              </a:solidFill>
              <a:latin typeface="Comic Sans MS"/>
              <a:ea typeface="Comic Sans MS"/>
              <a:cs typeface="Comic Sans MS"/>
              <a:sym typeface="Comic Sans MS"/>
            </a:endParaRPr>
          </a:p>
          <a:p>
            <a:pPr indent="0" lvl="0" marL="0" rtl="0" algn="r">
              <a:spcBef>
                <a:spcPts val="0"/>
              </a:spcBef>
              <a:spcAft>
                <a:spcPts val="0"/>
              </a:spcAft>
              <a:buNone/>
            </a:pPr>
            <a:r>
              <a:rPr lang="en-GB" sz="1400">
                <a:solidFill>
                  <a:srgbClr val="20124D"/>
                </a:solidFill>
                <a:latin typeface="Comic Sans MS"/>
                <a:ea typeface="Comic Sans MS"/>
                <a:cs typeface="Comic Sans MS"/>
                <a:sym typeface="Comic Sans MS"/>
              </a:rPr>
              <a:t>Google AI ExploreML Facilitator</a:t>
            </a:r>
            <a:endParaRPr sz="1800">
              <a:solidFill>
                <a:srgbClr val="20124D"/>
              </a:solidFill>
              <a:latin typeface="Comic Sans MS"/>
              <a:ea typeface="Comic Sans MS"/>
              <a:cs typeface="Comic Sans MS"/>
              <a:sym typeface="Comic Sans MS"/>
            </a:endParaRPr>
          </a:p>
        </p:txBody>
      </p:sp>
      <p:pic>
        <p:nvPicPr>
          <p:cNvPr id="148" name="Google Shape;148;p29"/>
          <p:cNvPicPr preferRelativeResize="0"/>
          <p:nvPr/>
        </p:nvPicPr>
        <p:blipFill rotWithShape="1">
          <a:blip r:embed="rId3">
            <a:alphaModFix/>
          </a:blip>
          <a:srcRect b="0" l="0" r="0" t="0"/>
          <a:stretch/>
        </p:blipFill>
        <p:spPr>
          <a:xfrm>
            <a:off x="444525" y="2169575"/>
            <a:ext cx="1089975" cy="1089999"/>
          </a:xfrm>
          <a:prstGeom prst="rect">
            <a:avLst/>
          </a:prstGeom>
          <a:noFill/>
          <a:ln>
            <a:noFill/>
          </a:ln>
        </p:spPr>
      </p:pic>
      <p:pic>
        <p:nvPicPr>
          <p:cNvPr id="149" name="Google Shape;149;p29"/>
          <p:cNvPicPr preferRelativeResize="0"/>
          <p:nvPr/>
        </p:nvPicPr>
        <p:blipFill>
          <a:blip r:embed="rId4">
            <a:alphaModFix/>
          </a:blip>
          <a:stretch>
            <a:fillRect/>
          </a:stretch>
        </p:blipFill>
        <p:spPr>
          <a:xfrm>
            <a:off x="476475" y="3440513"/>
            <a:ext cx="2662625" cy="655650"/>
          </a:xfrm>
          <a:prstGeom prst="rect">
            <a:avLst/>
          </a:prstGeom>
          <a:noFill/>
          <a:ln>
            <a:noFill/>
          </a:ln>
        </p:spPr>
      </p:pic>
      <p:pic>
        <p:nvPicPr>
          <p:cNvPr id="150" name="Google Shape;150;p29"/>
          <p:cNvPicPr preferRelativeResize="0"/>
          <p:nvPr/>
        </p:nvPicPr>
        <p:blipFill rotWithShape="1">
          <a:blip r:embed="rId5">
            <a:alphaModFix/>
          </a:blip>
          <a:srcRect b="32886" l="31361" r="25398" t="11204"/>
          <a:stretch/>
        </p:blipFill>
        <p:spPr>
          <a:xfrm>
            <a:off x="6431650" y="1295100"/>
            <a:ext cx="1704300" cy="1730400"/>
          </a:xfrm>
          <a:prstGeom prst="ellipse">
            <a:avLst/>
          </a:prstGeom>
          <a:noFill/>
          <a:ln>
            <a:noFill/>
          </a:ln>
          <a:effectLst>
            <a:outerShdw blurRad="57150" rotWithShape="0" algn="bl" dir="5400000" dist="19050">
              <a:srgbClr val="000000">
                <a:alpha val="50000"/>
              </a:srgbClr>
            </a:outerShdw>
          </a:effectLst>
        </p:spPr>
      </p:pic>
      <p:pic>
        <p:nvPicPr>
          <p:cNvPr id="151" name="Google Shape;151;p29"/>
          <p:cNvPicPr preferRelativeResize="0"/>
          <p:nvPr/>
        </p:nvPicPr>
        <p:blipFill>
          <a:blip r:embed="rId6">
            <a:alphaModFix/>
          </a:blip>
          <a:stretch>
            <a:fillRect/>
          </a:stretch>
        </p:blipFill>
        <p:spPr>
          <a:xfrm>
            <a:off x="3267125" y="2173120"/>
            <a:ext cx="1089975" cy="1082942"/>
          </a:xfrm>
          <a:prstGeom prst="rect">
            <a:avLst/>
          </a:prstGeom>
          <a:noFill/>
          <a:ln>
            <a:noFill/>
          </a:ln>
        </p:spPr>
      </p:pic>
      <p:pic>
        <p:nvPicPr>
          <p:cNvPr id="152" name="Google Shape;152;p29"/>
          <p:cNvPicPr preferRelativeResize="0"/>
          <p:nvPr/>
        </p:nvPicPr>
        <p:blipFill>
          <a:blip r:embed="rId7">
            <a:alphaModFix/>
          </a:blip>
          <a:stretch>
            <a:fillRect/>
          </a:stretch>
        </p:blipFill>
        <p:spPr>
          <a:xfrm>
            <a:off x="1745428" y="2169588"/>
            <a:ext cx="1310775" cy="1089975"/>
          </a:xfrm>
          <a:prstGeom prst="rect">
            <a:avLst/>
          </a:prstGeom>
          <a:noFill/>
          <a:ln>
            <a:noFill/>
          </a:ln>
        </p:spPr>
      </p:pic>
      <p:pic>
        <p:nvPicPr>
          <p:cNvPr id="153" name="Google Shape;153;p29"/>
          <p:cNvPicPr preferRelativeResize="0"/>
          <p:nvPr/>
        </p:nvPicPr>
        <p:blipFill>
          <a:blip r:embed="rId8">
            <a:alphaModFix/>
          </a:blip>
          <a:stretch>
            <a:fillRect/>
          </a:stretch>
        </p:blipFill>
        <p:spPr>
          <a:xfrm>
            <a:off x="3404524" y="3334736"/>
            <a:ext cx="815200" cy="867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729450" y="1310275"/>
            <a:ext cx="7688700" cy="5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Categorizing the Efforts</a:t>
            </a:r>
            <a:endParaRPr/>
          </a:p>
        </p:txBody>
      </p:sp>
      <p:sp>
        <p:nvSpPr>
          <p:cNvPr id="276" name="Google Shape;276;p38"/>
          <p:cNvSpPr txBox="1"/>
          <p:nvPr>
            <p:ph idx="1" type="body"/>
          </p:nvPr>
        </p:nvSpPr>
        <p:spPr>
          <a:xfrm>
            <a:off x="729450" y="2475475"/>
            <a:ext cx="7002000" cy="1965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AutoNum type="arabicPeriod"/>
            </a:pPr>
            <a:r>
              <a:rPr b="1" lang="en-GB" sz="2000">
                <a:solidFill>
                  <a:srgbClr val="000000"/>
                </a:solidFill>
              </a:rPr>
              <a:t>Post-Hoc vs Ante-Hoc</a:t>
            </a:r>
            <a:endParaRPr b="1" sz="2000">
              <a:solidFill>
                <a:srgbClr val="000000"/>
              </a:solidFill>
            </a:endParaRPr>
          </a:p>
          <a:p>
            <a:pPr indent="-355600" lvl="0" marL="457200" rtl="0" algn="l">
              <a:spcBef>
                <a:spcPts val="0"/>
              </a:spcBef>
              <a:spcAft>
                <a:spcPts val="0"/>
              </a:spcAft>
              <a:buClr>
                <a:srgbClr val="000000"/>
              </a:buClr>
              <a:buSzPts val="2000"/>
              <a:buAutoNum type="arabicPeriod"/>
            </a:pPr>
            <a:r>
              <a:rPr b="1" lang="en-GB" sz="2000">
                <a:solidFill>
                  <a:srgbClr val="000000"/>
                </a:solidFill>
              </a:rPr>
              <a:t>Model-agnostic vs Model-Dependent</a:t>
            </a:r>
            <a:endParaRPr b="1" sz="2000">
              <a:solidFill>
                <a:srgbClr val="000000"/>
              </a:solidFill>
            </a:endParaRPr>
          </a:p>
          <a:p>
            <a:pPr indent="-355600" lvl="0" marL="457200" rtl="0" algn="l">
              <a:spcBef>
                <a:spcPts val="0"/>
              </a:spcBef>
              <a:spcAft>
                <a:spcPts val="0"/>
              </a:spcAft>
              <a:buClr>
                <a:srgbClr val="000000"/>
              </a:buClr>
              <a:buSzPts val="2000"/>
              <a:buAutoNum type="arabicPeriod"/>
            </a:pPr>
            <a:r>
              <a:rPr b="1" lang="en-GB" sz="2000">
                <a:solidFill>
                  <a:srgbClr val="000000"/>
                </a:solidFill>
              </a:rPr>
              <a:t>Global vs Local</a:t>
            </a:r>
            <a:endParaRPr b="1" sz="20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9"/>
          <p:cNvPicPr preferRelativeResize="0"/>
          <p:nvPr/>
        </p:nvPicPr>
        <p:blipFill rotWithShape="1">
          <a:blip r:embed="rId3">
            <a:alphaModFix/>
          </a:blip>
          <a:srcRect b="7716" l="7961" r="9023" t="15271"/>
          <a:stretch/>
        </p:blipFill>
        <p:spPr>
          <a:xfrm>
            <a:off x="0" y="253961"/>
            <a:ext cx="9144000" cy="47714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Live Demos</a:t>
            </a:r>
            <a:r>
              <a:rPr lang="en-GB"/>
              <a:t>:</a:t>
            </a:r>
            <a:endParaRPr/>
          </a:p>
        </p:txBody>
      </p:sp>
      <p:sp>
        <p:nvSpPr>
          <p:cNvPr id="287" name="Google Shape;287;p40"/>
          <p:cNvSpPr txBox="1"/>
          <p:nvPr>
            <p:ph idx="1" type="body"/>
          </p:nvPr>
        </p:nvSpPr>
        <p:spPr>
          <a:xfrm>
            <a:off x="729450" y="2078875"/>
            <a:ext cx="7688700" cy="22716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a:pPr>
            <a:r>
              <a:rPr lang="en-GB" sz="1400" u="sng">
                <a:solidFill>
                  <a:schemeClr val="hlink"/>
                </a:solidFill>
                <a:latin typeface="Arial"/>
                <a:ea typeface="Arial"/>
                <a:cs typeface="Arial"/>
                <a:sym typeface="Arial"/>
                <a:hlinkClick r:id="rId3"/>
              </a:rPr>
              <a:t>Classification with Transfer Learning and Fine-tuning</a:t>
            </a:r>
            <a:r>
              <a:rPr lang="en-GB" sz="1400"/>
              <a:t>: with dogs-vs-cats dataset</a:t>
            </a:r>
            <a:endParaRPr sz="1400"/>
          </a:p>
          <a:p>
            <a:pPr indent="-317500" lvl="0" marL="457200" rtl="0" algn="l">
              <a:lnSpc>
                <a:spcPct val="200000"/>
              </a:lnSpc>
              <a:spcBef>
                <a:spcPts val="0"/>
              </a:spcBef>
              <a:spcAft>
                <a:spcPts val="0"/>
              </a:spcAft>
              <a:buSzPts val="1400"/>
              <a:buAutoNum type="arabicPeriod"/>
            </a:pPr>
            <a:r>
              <a:rPr lang="en-GB" sz="1400" u="sng">
                <a:solidFill>
                  <a:schemeClr val="hlink"/>
                </a:solidFill>
                <a:latin typeface="Arial"/>
                <a:ea typeface="Arial"/>
                <a:cs typeface="Arial"/>
                <a:sym typeface="Arial"/>
                <a:hlinkClick r:id="rId4"/>
              </a:rPr>
              <a:t>Explainable CV Repo</a:t>
            </a:r>
            <a:r>
              <a:rPr lang="en-GB" sz="1400"/>
              <a:t>: </a:t>
            </a:r>
            <a:r>
              <a:rPr lang="en-GB" sz="1400">
                <a:solidFill>
                  <a:srgbClr val="80868B"/>
                </a:solidFill>
                <a:highlight>
                  <a:srgbClr val="FFFFFF"/>
                </a:highlight>
                <a:latin typeface="Roboto"/>
                <a:ea typeface="Roboto"/>
                <a:cs typeface="Roboto"/>
                <a:sym typeface="Roboto"/>
              </a:rPr>
              <a:t>Specifically the Layerwise Feature Activation Map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Resources:</a:t>
            </a:r>
            <a:endParaRPr/>
          </a:p>
        </p:txBody>
      </p:sp>
      <p:sp>
        <p:nvSpPr>
          <p:cNvPr id="293" name="Google Shape;293;p41"/>
          <p:cNvSpPr txBox="1"/>
          <p:nvPr>
            <p:ph idx="1" type="body"/>
          </p:nvPr>
        </p:nvSpPr>
        <p:spPr>
          <a:xfrm>
            <a:off x="729450" y="2078875"/>
            <a:ext cx="7688700" cy="22716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a:pPr>
            <a:r>
              <a:rPr lang="en-GB" sz="1400" u="sng">
                <a:solidFill>
                  <a:schemeClr val="hlink"/>
                </a:solidFill>
                <a:latin typeface="Arial"/>
                <a:ea typeface="Arial"/>
                <a:cs typeface="Arial"/>
                <a:sym typeface="Arial"/>
                <a:hlinkClick r:id="rId3"/>
              </a:rPr>
              <a:t>Explainable AI</a:t>
            </a:r>
            <a:r>
              <a:rPr lang="en-GB" sz="1400"/>
              <a:t>: </a:t>
            </a:r>
            <a:r>
              <a:rPr lang="en-GB" sz="1400">
                <a:solidFill>
                  <a:srgbClr val="80868B"/>
                </a:solidFill>
                <a:highlight>
                  <a:srgbClr val="FFFFFF"/>
                </a:highlight>
                <a:latin typeface="Roboto"/>
                <a:ea typeface="Roboto"/>
                <a:cs typeface="Roboto"/>
                <a:sym typeface="Roboto"/>
              </a:rPr>
              <a:t>xaitutorial2019.github.io</a:t>
            </a:r>
            <a:endParaRPr sz="1400"/>
          </a:p>
          <a:p>
            <a:pPr indent="-317500" lvl="0" marL="457200" rtl="0" algn="l">
              <a:lnSpc>
                <a:spcPct val="200000"/>
              </a:lnSpc>
              <a:spcBef>
                <a:spcPts val="0"/>
              </a:spcBef>
              <a:spcAft>
                <a:spcPts val="0"/>
              </a:spcAft>
              <a:buSzPts val="1400"/>
              <a:buAutoNum type="arabicPeriod"/>
            </a:pPr>
            <a:r>
              <a:rPr lang="en-GB" sz="1400" u="sng">
                <a:solidFill>
                  <a:schemeClr val="hlink"/>
                </a:solidFill>
                <a:latin typeface="Arial"/>
                <a:ea typeface="Arial"/>
                <a:cs typeface="Arial"/>
                <a:sym typeface="Arial"/>
                <a:hlinkClick r:id="rId4"/>
              </a:rPr>
              <a:t>adityac94/Grad_CAM_plus_plus: A generalized gradient-based CNN visualization technique</a:t>
            </a:r>
            <a:endParaRPr sz="1600"/>
          </a:p>
          <a:p>
            <a:pPr indent="-317500" lvl="0" marL="457200" rtl="0" algn="l">
              <a:lnSpc>
                <a:spcPct val="200000"/>
              </a:lnSpc>
              <a:spcBef>
                <a:spcPts val="0"/>
              </a:spcBef>
              <a:spcAft>
                <a:spcPts val="0"/>
              </a:spcAft>
              <a:buSzPts val="1400"/>
              <a:buAutoNum type="arabicPeriod"/>
            </a:pPr>
            <a:r>
              <a:rPr lang="en-GB" sz="1400" u="sng">
                <a:solidFill>
                  <a:schemeClr val="hlink"/>
                </a:solidFill>
                <a:latin typeface="Arial"/>
                <a:ea typeface="Arial"/>
                <a:cs typeface="Arial"/>
                <a:sym typeface="Arial"/>
                <a:hlinkClick r:id="rId5"/>
              </a:rPr>
              <a:t>insikk/Grad-CAM-tensorflow: tensorflow implementation of Grad-CAM (CNN visualization)</a:t>
            </a:r>
            <a:endParaRPr sz="1600"/>
          </a:p>
          <a:p>
            <a:pPr indent="-317500" lvl="0" marL="457200" rtl="0" algn="l">
              <a:lnSpc>
                <a:spcPct val="200000"/>
              </a:lnSpc>
              <a:spcBef>
                <a:spcPts val="0"/>
              </a:spcBef>
              <a:spcAft>
                <a:spcPts val="0"/>
              </a:spcAft>
              <a:buSzPts val="1400"/>
              <a:buAutoNum type="arabicPeriod"/>
            </a:pPr>
            <a:r>
              <a:rPr lang="en-GB" sz="1400"/>
              <a:t>Lecture Video on XAI: </a:t>
            </a:r>
            <a:r>
              <a:rPr lang="en-GB" sz="1400" u="sng">
                <a:solidFill>
                  <a:schemeClr val="hlink"/>
                </a:solidFill>
                <a:latin typeface="Arial"/>
                <a:ea typeface="Arial"/>
                <a:cs typeface="Arial"/>
                <a:sym typeface="Arial"/>
                <a:hlinkClick r:id="rId6"/>
              </a:rPr>
              <a:t>https://www.youtube.com/watch?v=2nUiVJiVchw</a:t>
            </a:r>
            <a:endParaRPr sz="1600"/>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74EA7"/>
        </a:solidFill>
      </p:bgPr>
    </p:bg>
    <p:spTree>
      <p:nvGrpSpPr>
        <p:cNvPr id="297" name="Shape 297"/>
        <p:cNvGrpSpPr/>
        <p:nvPr/>
      </p:nvGrpSpPr>
      <p:grpSpPr>
        <a:xfrm>
          <a:off x="0" y="0"/>
          <a:ext cx="0" cy="0"/>
          <a:chOff x="0" y="0"/>
          <a:chExt cx="0" cy="0"/>
        </a:xfrm>
      </p:grpSpPr>
      <p:pic>
        <p:nvPicPr>
          <p:cNvPr id="298" name="Google Shape;298;p42"/>
          <p:cNvPicPr preferRelativeResize="0"/>
          <p:nvPr/>
        </p:nvPicPr>
        <p:blipFill rotWithShape="1">
          <a:blip r:embed="rId3">
            <a:alphaModFix/>
          </a:blip>
          <a:srcRect b="2581" l="0" r="0" t="0"/>
          <a:stretch/>
        </p:blipFill>
        <p:spPr>
          <a:xfrm>
            <a:off x="1887763" y="190463"/>
            <a:ext cx="5368475" cy="4762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I missed any of your questions, find me on:</a:t>
            </a:r>
            <a:endParaRPr/>
          </a:p>
        </p:txBody>
      </p:sp>
      <p:sp>
        <p:nvSpPr>
          <p:cNvPr id="304" name="Google Shape;30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LinkedIn: </a:t>
            </a:r>
            <a:r>
              <a:rPr lang="en-GB" u="sng">
                <a:solidFill>
                  <a:schemeClr val="hlink"/>
                </a:solidFill>
                <a:latin typeface="Arial"/>
                <a:ea typeface="Arial"/>
                <a:cs typeface="Arial"/>
                <a:sym typeface="Arial"/>
                <a:hlinkClick r:id="rId3"/>
              </a:rPr>
              <a:t>https://www.linkedin.com/in/phreakyphoenix/</a:t>
            </a:r>
            <a:endParaRPr sz="1500"/>
          </a:p>
          <a:p>
            <a:pPr indent="-311150" lvl="0" marL="457200" rtl="0" algn="l">
              <a:spcBef>
                <a:spcPts val="0"/>
              </a:spcBef>
              <a:spcAft>
                <a:spcPts val="0"/>
              </a:spcAft>
              <a:buSzPts val="1300"/>
              <a:buAutoNum type="arabicPeriod"/>
            </a:pPr>
            <a:r>
              <a:rPr lang="en-GB"/>
              <a:t>Twitter: </a:t>
            </a:r>
            <a:r>
              <a:rPr lang="en-GB" u="sng">
                <a:solidFill>
                  <a:schemeClr val="hlink"/>
                </a:solidFill>
                <a:hlinkClick r:id="rId4"/>
              </a:rPr>
              <a:t>https://twitter.com/phreakyphoenix</a:t>
            </a:r>
            <a:endParaRPr/>
          </a:p>
          <a:p>
            <a:pPr indent="-311150" lvl="0" marL="457200" rtl="0" algn="l">
              <a:spcBef>
                <a:spcPts val="0"/>
              </a:spcBef>
              <a:spcAft>
                <a:spcPts val="0"/>
              </a:spcAft>
              <a:buSzPts val="1300"/>
              <a:buAutoNum type="arabicPeriod"/>
            </a:pPr>
            <a:r>
              <a:rPr lang="en-GB"/>
              <a:t>Email : </a:t>
            </a:r>
            <a:r>
              <a:rPr lang="en-GB" u="sng">
                <a:solidFill>
                  <a:schemeClr val="hlink"/>
                </a:solidFill>
                <a:hlinkClick r:id="rId5"/>
              </a:rPr>
              <a:t>adityajyotipaul007@gmail.com</a:t>
            </a:r>
            <a:endParaRPr/>
          </a:p>
          <a:p>
            <a:pPr indent="-311150" lvl="0" marL="457200" rtl="0" algn="l">
              <a:spcBef>
                <a:spcPts val="0"/>
              </a:spcBef>
              <a:spcAft>
                <a:spcPts val="0"/>
              </a:spcAft>
              <a:buSzPts val="1300"/>
              <a:buAutoNum type="arabicPeriod"/>
            </a:pPr>
            <a:r>
              <a:rPr lang="en-GB"/>
              <a:t>Github: </a:t>
            </a:r>
            <a:r>
              <a:rPr lang="en-GB" u="sng">
                <a:solidFill>
                  <a:schemeClr val="hlink"/>
                </a:solidFill>
                <a:hlinkClick r:id="rId6"/>
              </a:rPr>
              <a:t>https://github.com/phreakyphoenix</a:t>
            </a:r>
            <a:endParaRPr/>
          </a:p>
          <a:p>
            <a:pPr indent="0" lvl="0" marL="457200" rtl="0" algn="l">
              <a:spcBef>
                <a:spcPts val="1600"/>
              </a:spcBef>
              <a:spcAft>
                <a:spcPts val="1600"/>
              </a:spcAft>
              <a:buNone/>
            </a:pPr>
            <a:r>
              <a:rPr lang="en-GB"/>
              <a:t>The recording for this workshop will soon be made available on YouTube. Stay Tuned!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idx="4294967295" type="ctrTitle"/>
          </p:nvPr>
        </p:nvSpPr>
        <p:spPr>
          <a:xfrm>
            <a:off x="342038" y="1545450"/>
            <a:ext cx="8460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3600">
                <a:latin typeface="Google Sans"/>
                <a:ea typeface="Google Sans"/>
                <a:cs typeface="Google Sans"/>
                <a:sym typeface="Google Sans"/>
              </a:rPr>
              <a:t>What is Machine Learning?</a:t>
            </a:r>
            <a:endParaRPr sz="3600">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2" name="Shape 162"/>
        <p:cNvGrpSpPr/>
        <p:nvPr/>
      </p:nvGrpSpPr>
      <p:grpSpPr>
        <a:xfrm>
          <a:off x="0" y="0"/>
          <a:ext cx="0" cy="0"/>
          <a:chOff x="0" y="0"/>
          <a:chExt cx="0" cy="0"/>
        </a:xfrm>
      </p:grpSpPr>
      <p:sp>
        <p:nvSpPr>
          <p:cNvPr id="163" name="Google Shape;163;p31"/>
          <p:cNvSpPr txBox="1"/>
          <p:nvPr>
            <p:ph idx="4294967295"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ML</a:t>
            </a:r>
            <a:endParaRPr/>
          </a:p>
        </p:txBody>
      </p:sp>
      <p:sp>
        <p:nvSpPr>
          <p:cNvPr id="164" name="Google Shape;164;p31"/>
          <p:cNvSpPr txBox="1"/>
          <p:nvPr>
            <p:ph idx="4294967295" type="body"/>
          </p:nvPr>
        </p:nvSpPr>
        <p:spPr>
          <a:xfrm>
            <a:off x="729450" y="2078875"/>
            <a:ext cx="7880400" cy="2261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lang="en-GB" sz="1400">
                <a:solidFill>
                  <a:srgbClr val="000000"/>
                </a:solidFill>
                <a:latin typeface="Google Sans Medium"/>
                <a:ea typeface="Google Sans Medium"/>
                <a:cs typeface="Google Sans Medium"/>
                <a:sym typeface="Google Sans Medium"/>
              </a:rPr>
              <a:t>Machine Learning systems take inputs (data) to make useful predictions and decisions about previously unseen pieces of data.</a:t>
            </a:r>
            <a:endParaRPr sz="1400">
              <a:solidFill>
                <a:srgbClr val="000000"/>
              </a:solidFill>
              <a:latin typeface="Google Sans Medium"/>
              <a:ea typeface="Google Sans Medium"/>
              <a:cs typeface="Google Sans Medium"/>
              <a:sym typeface="Google Sans Medium"/>
            </a:endParaRPr>
          </a:p>
          <a:p>
            <a:pPr indent="-317500" lvl="0" marL="457200" rtl="0" algn="l">
              <a:lnSpc>
                <a:spcPct val="150000"/>
              </a:lnSpc>
              <a:spcBef>
                <a:spcPts val="0"/>
              </a:spcBef>
              <a:spcAft>
                <a:spcPts val="0"/>
              </a:spcAft>
              <a:buClr>
                <a:srgbClr val="000000"/>
              </a:buClr>
              <a:buSzPts val="1400"/>
              <a:buFont typeface="Google Sans Medium"/>
              <a:buChar char="●"/>
            </a:pPr>
            <a:r>
              <a:rPr lang="en-GB" sz="1400">
                <a:solidFill>
                  <a:srgbClr val="FF0000"/>
                </a:solidFill>
                <a:latin typeface="Google Sans Medium"/>
                <a:ea typeface="Google Sans Medium"/>
                <a:cs typeface="Google Sans Medium"/>
                <a:sym typeface="Google Sans Medium"/>
              </a:rPr>
              <a:t>Pattern matching</a:t>
            </a:r>
            <a:r>
              <a:rPr lang="en-GB" sz="1400">
                <a:solidFill>
                  <a:srgbClr val="000000"/>
                </a:solidFill>
                <a:latin typeface="Google Sans Medium"/>
                <a:ea typeface="Google Sans Medium"/>
                <a:cs typeface="Google Sans Medium"/>
                <a:sym typeface="Google Sans Medium"/>
              </a:rPr>
              <a:t> in examples in order to make predictions.</a:t>
            </a:r>
            <a:endParaRPr sz="1400">
              <a:solidFill>
                <a:srgbClr val="000000"/>
              </a:solidFill>
              <a:latin typeface="Google Sans Medium"/>
              <a:ea typeface="Google Sans Medium"/>
              <a:cs typeface="Google Sans Medium"/>
              <a:sym typeface="Google Sans Medium"/>
            </a:endParaRPr>
          </a:p>
          <a:p>
            <a:pPr indent="0" lvl="0" marL="457200" rtl="0" algn="l">
              <a:lnSpc>
                <a:spcPct val="150000"/>
              </a:lnSpc>
              <a:spcBef>
                <a:spcPts val="0"/>
              </a:spcBef>
              <a:spcAft>
                <a:spcPts val="0"/>
              </a:spcAft>
              <a:buNone/>
            </a:pPr>
            <a:r>
              <a:t/>
            </a:r>
            <a:endParaRPr sz="1400">
              <a:solidFill>
                <a:srgbClr val="000000"/>
              </a:solidFill>
              <a:latin typeface="Google Sans Medium"/>
              <a:ea typeface="Google Sans Medium"/>
              <a:cs typeface="Google Sans Medium"/>
              <a:sym typeface="Google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p:nvPr/>
        </p:nvSpPr>
        <p:spPr>
          <a:xfrm rot="10800000">
            <a:off x="5381425" y="2303849"/>
            <a:ext cx="2650200" cy="9618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2"/>
          <p:cNvSpPr txBox="1"/>
          <p:nvPr/>
        </p:nvSpPr>
        <p:spPr>
          <a:xfrm>
            <a:off x="5365575" y="2506783"/>
            <a:ext cx="2682900" cy="7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Google Sans"/>
                <a:ea typeface="Google Sans"/>
                <a:cs typeface="Google Sans"/>
                <a:sym typeface="Google Sans"/>
              </a:rPr>
              <a:t>Model learns patterns from unlabelled data.</a:t>
            </a:r>
            <a:endParaRPr sz="1800">
              <a:latin typeface="Google Sans"/>
              <a:ea typeface="Google Sans"/>
              <a:cs typeface="Google Sans"/>
              <a:sym typeface="Google Sans"/>
            </a:endParaRPr>
          </a:p>
        </p:txBody>
      </p:sp>
      <p:sp>
        <p:nvSpPr>
          <p:cNvPr id="171" name="Google Shape;171;p32"/>
          <p:cNvSpPr/>
          <p:nvPr/>
        </p:nvSpPr>
        <p:spPr>
          <a:xfrm rot="10800000">
            <a:off x="1112550" y="2334275"/>
            <a:ext cx="2649000" cy="9666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32"/>
          <p:cNvGrpSpPr/>
          <p:nvPr/>
        </p:nvGrpSpPr>
        <p:grpSpPr>
          <a:xfrm>
            <a:off x="2398188" y="487888"/>
            <a:ext cx="4333500" cy="706200"/>
            <a:chOff x="2405250" y="496950"/>
            <a:chExt cx="4333500" cy="706200"/>
          </a:xfrm>
        </p:grpSpPr>
        <p:sp>
          <p:nvSpPr>
            <p:cNvPr id="173" name="Google Shape;173;p32"/>
            <p:cNvSpPr/>
            <p:nvPr/>
          </p:nvSpPr>
          <p:spPr>
            <a:xfrm>
              <a:off x="2405250" y="496950"/>
              <a:ext cx="4333500" cy="706200"/>
            </a:xfrm>
            <a:prstGeom prst="flowChartAlternateProcess">
              <a:avLst/>
            </a:prstGeom>
            <a:solidFill>
              <a:srgbClr val="197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2"/>
            <p:cNvSpPr txBox="1"/>
            <p:nvPr/>
          </p:nvSpPr>
          <p:spPr>
            <a:xfrm>
              <a:off x="2843400" y="604500"/>
              <a:ext cx="3457200" cy="4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Google Sans"/>
                  <a:ea typeface="Google Sans"/>
                  <a:cs typeface="Google Sans"/>
                  <a:sym typeface="Google Sans"/>
                </a:rPr>
                <a:t>Machine Learning</a:t>
              </a:r>
              <a:endParaRPr sz="3000">
                <a:solidFill>
                  <a:srgbClr val="FFFFFF"/>
                </a:solidFill>
                <a:latin typeface="Google Sans"/>
                <a:ea typeface="Google Sans"/>
                <a:cs typeface="Google Sans"/>
                <a:sym typeface="Google Sans"/>
              </a:endParaRPr>
            </a:p>
          </p:txBody>
        </p:sp>
      </p:grpSp>
      <p:sp>
        <p:nvSpPr>
          <p:cNvPr id="175" name="Google Shape;175;p32"/>
          <p:cNvSpPr/>
          <p:nvPr/>
        </p:nvSpPr>
        <p:spPr>
          <a:xfrm>
            <a:off x="1085488" y="1705438"/>
            <a:ext cx="2703000" cy="685800"/>
          </a:xfrm>
          <a:prstGeom prst="flowChartAlternateProcess">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2"/>
          <p:cNvSpPr txBox="1"/>
          <p:nvPr/>
        </p:nvSpPr>
        <p:spPr>
          <a:xfrm>
            <a:off x="1456188" y="1812819"/>
            <a:ext cx="1961700" cy="4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Google Sans"/>
                <a:ea typeface="Google Sans"/>
                <a:cs typeface="Google Sans"/>
                <a:sym typeface="Google Sans"/>
              </a:rPr>
              <a:t>Supervised</a:t>
            </a:r>
            <a:endParaRPr sz="2000">
              <a:solidFill>
                <a:srgbClr val="FFFFFF"/>
              </a:solidFill>
              <a:latin typeface="Google Sans"/>
              <a:ea typeface="Google Sans"/>
              <a:cs typeface="Google Sans"/>
              <a:sym typeface="Google Sans"/>
            </a:endParaRPr>
          </a:p>
        </p:txBody>
      </p:sp>
      <p:sp>
        <p:nvSpPr>
          <p:cNvPr id="177" name="Google Shape;177;p32"/>
          <p:cNvSpPr/>
          <p:nvPr/>
        </p:nvSpPr>
        <p:spPr>
          <a:xfrm>
            <a:off x="5355513" y="1705438"/>
            <a:ext cx="2703000" cy="685800"/>
          </a:xfrm>
          <a:prstGeom prst="flowChartAlternateProcess">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2"/>
          <p:cNvSpPr txBox="1"/>
          <p:nvPr/>
        </p:nvSpPr>
        <p:spPr>
          <a:xfrm>
            <a:off x="5726163" y="1812800"/>
            <a:ext cx="1961700" cy="4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Google Sans"/>
                <a:ea typeface="Google Sans"/>
                <a:cs typeface="Google Sans"/>
                <a:sym typeface="Google Sans"/>
              </a:rPr>
              <a:t>Unsupervised</a:t>
            </a:r>
            <a:endParaRPr sz="2000">
              <a:solidFill>
                <a:srgbClr val="FFFFFF"/>
              </a:solidFill>
              <a:latin typeface="Google Sans"/>
              <a:ea typeface="Google Sans"/>
              <a:cs typeface="Google Sans"/>
              <a:sym typeface="Google Sans"/>
            </a:endParaRPr>
          </a:p>
        </p:txBody>
      </p:sp>
      <p:cxnSp>
        <p:nvCxnSpPr>
          <p:cNvPr id="179" name="Google Shape;179;p32"/>
          <p:cNvCxnSpPr>
            <a:stCxn id="173" idx="2"/>
            <a:endCxn id="177" idx="0"/>
          </p:cNvCxnSpPr>
          <p:nvPr/>
        </p:nvCxnSpPr>
        <p:spPr>
          <a:xfrm flipH="1" rot="-5400000">
            <a:off x="5380188" y="378838"/>
            <a:ext cx="511500" cy="2142000"/>
          </a:xfrm>
          <a:prstGeom prst="bentConnector3">
            <a:avLst>
              <a:gd fmla="val 49985" name="adj1"/>
            </a:avLst>
          </a:prstGeom>
          <a:noFill/>
          <a:ln cap="flat" cmpd="sng" w="19050">
            <a:solidFill>
              <a:schemeClr val="dk2"/>
            </a:solidFill>
            <a:prstDash val="solid"/>
            <a:round/>
            <a:headEnd len="med" w="med" type="none"/>
            <a:tailEnd len="med" w="med" type="triangle"/>
          </a:ln>
        </p:spPr>
      </p:cxnSp>
      <p:cxnSp>
        <p:nvCxnSpPr>
          <p:cNvPr id="180" name="Google Shape;180;p32"/>
          <p:cNvCxnSpPr>
            <a:stCxn id="173" idx="2"/>
            <a:endCxn id="175" idx="0"/>
          </p:cNvCxnSpPr>
          <p:nvPr/>
        </p:nvCxnSpPr>
        <p:spPr>
          <a:xfrm rot="5400000">
            <a:off x="3245238" y="385888"/>
            <a:ext cx="511500" cy="2127900"/>
          </a:xfrm>
          <a:prstGeom prst="bentConnector3">
            <a:avLst>
              <a:gd fmla="val 49985" name="adj1"/>
            </a:avLst>
          </a:prstGeom>
          <a:noFill/>
          <a:ln cap="flat" cmpd="sng" w="19050">
            <a:solidFill>
              <a:schemeClr val="dk2"/>
            </a:solidFill>
            <a:prstDash val="solid"/>
            <a:round/>
            <a:headEnd len="med" w="med" type="none"/>
            <a:tailEnd len="med" w="med" type="triangle"/>
          </a:ln>
        </p:spPr>
      </p:cxnSp>
      <p:sp>
        <p:nvSpPr>
          <p:cNvPr id="181" name="Google Shape;181;p32"/>
          <p:cNvSpPr txBox="1"/>
          <p:nvPr/>
        </p:nvSpPr>
        <p:spPr>
          <a:xfrm>
            <a:off x="1332238" y="2506763"/>
            <a:ext cx="2209500" cy="70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Google Sans"/>
                <a:ea typeface="Google Sans"/>
                <a:cs typeface="Google Sans"/>
                <a:sym typeface="Google Sans"/>
              </a:rPr>
              <a:t>Model is trained on labeled data</a:t>
            </a:r>
            <a:endParaRPr sz="1800">
              <a:latin typeface="Google Sans"/>
              <a:ea typeface="Google Sans"/>
              <a:cs typeface="Google Sans"/>
              <a:sym typeface="Google Sans"/>
            </a:endParaRPr>
          </a:p>
        </p:txBody>
      </p:sp>
      <p:grpSp>
        <p:nvGrpSpPr>
          <p:cNvPr id="182" name="Google Shape;182;p32"/>
          <p:cNvGrpSpPr/>
          <p:nvPr/>
        </p:nvGrpSpPr>
        <p:grpSpPr>
          <a:xfrm>
            <a:off x="5688825" y="3863900"/>
            <a:ext cx="2035400" cy="561900"/>
            <a:chOff x="5688825" y="3652900"/>
            <a:chExt cx="2035400" cy="561900"/>
          </a:xfrm>
        </p:grpSpPr>
        <p:pic>
          <p:nvPicPr>
            <p:cNvPr id="183" name="Google Shape;183;p32"/>
            <p:cNvPicPr preferRelativeResize="0"/>
            <p:nvPr/>
          </p:nvPicPr>
          <p:blipFill>
            <a:blip r:embed="rId3">
              <a:alphaModFix/>
            </a:blip>
            <a:stretch>
              <a:fillRect/>
            </a:stretch>
          </p:blipFill>
          <p:spPr>
            <a:xfrm>
              <a:off x="5688825" y="3688302"/>
              <a:ext cx="561889" cy="491100"/>
            </a:xfrm>
            <a:prstGeom prst="rect">
              <a:avLst/>
            </a:prstGeom>
            <a:noFill/>
            <a:ln>
              <a:noFill/>
            </a:ln>
          </p:spPr>
        </p:pic>
        <p:pic>
          <p:nvPicPr>
            <p:cNvPr id="184" name="Google Shape;184;p32"/>
            <p:cNvPicPr preferRelativeResize="0"/>
            <p:nvPr/>
          </p:nvPicPr>
          <p:blipFill rotWithShape="1">
            <a:blip r:embed="rId4">
              <a:alphaModFix/>
            </a:blip>
            <a:srcRect b="0" l="367" r="367" t="0"/>
            <a:stretch/>
          </p:blipFill>
          <p:spPr>
            <a:xfrm>
              <a:off x="6425575" y="3685946"/>
              <a:ext cx="561900" cy="495797"/>
            </a:xfrm>
            <a:prstGeom prst="rect">
              <a:avLst/>
            </a:prstGeom>
            <a:noFill/>
            <a:ln>
              <a:noFill/>
            </a:ln>
          </p:spPr>
        </p:pic>
        <p:pic>
          <p:nvPicPr>
            <p:cNvPr id="185" name="Google Shape;185;p32"/>
            <p:cNvPicPr preferRelativeResize="0"/>
            <p:nvPr/>
          </p:nvPicPr>
          <p:blipFill>
            <a:blip r:embed="rId5">
              <a:alphaModFix/>
            </a:blip>
            <a:stretch>
              <a:fillRect/>
            </a:stretch>
          </p:blipFill>
          <p:spPr>
            <a:xfrm>
              <a:off x="7162325" y="3652900"/>
              <a:ext cx="561900" cy="561900"/>
            </a:xfrm>
            <a:prstGeom prst="rect">
              <a:avLst/>
            </a:prstGeom>
            <a:noFill/>
            <a:ln>
              <a:noFill/>
            </a:ln>
          </p:spPr>
        </p:pic>
      </p:grpSp>
      <p:grpSp>
        <p:nvGrpSpPr>
          <p:cNvPr id="186" name="Google Shape;186;p32"/>
          <p:cNvGrpSpPr/>
          <p:nvPr/>
        </p:nvGrpSpPr>
        <p:grpSpPr>
          <a:xfrm>
            <a:off x="2564388" y="4291000"/>
            <a:ext cx="956100" cy="808317"/>
            <a:chOff x="1456188" y="4304338"/>
            <a:chExt cx="956100" cy="808317"/>
          </a:xfrm>
        </p:grpSpPr>
        <p:pic>
          <p:nvPicPr>
            <p:cNvPr id="187" name="Google Shape;187;p32"/>
            <p:cNvPicPr preferRelativeResize="0"/>
            <p:nvPr/>
          </p:nvPicPr>
          <p:blipFill rotWithShape="1">
            <a:blip r:embed="rId6">
              <a:alphaModFix/>
            </a:blip>
            <a:srcRect b="0" l="-1358" r="0" t="0"/>
            <a:stretch/>
          </p:blipFill>
          <p:spPr>
            <a:xfrm>
              <a:off x="1632500" y="4304338"/>
              <a:ext cx="595500" cy="520325"/>
            </a:xfrm>
            <a:prstGeom prst="rect">
              <a:avLst/>
            </a:prstGeom>
            <a:noFill/>
            <a:ln>
              <a:noFill/>
            </a:ln>
          </p:spPr>
        </p:pic>
        <p:sp>
          <p:nvSpPr>
            <p:cNvPr id="188" name="Google Shape;188;p32"/>
            <p:cNvSpPr txBox="1"/>
            <p:nvPr/>
          </p:nvSpPr>
          <p:spPr>
            <a:xfrm>
              <a:off x="1456188" y="4748454"/>
              <a:ext cx="956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Consolas"/>
                  <a:ea typeface="Consolas"/>
                  <a:cs typeface="Consolas"/>
                  <a:sym typeface="Consolas"/>
                </a:rPr>
                <a:t>stop_sign_4</a:t>
              </a:r>
              <a:endParaRPr sz="1000">
                <a:latin typeface="Consolas"/>
                <a:ea typeface="Consolas"/>
                <a:cs typeface="Consolas"/>
                <a:sym typeface="Consolas"/>
              </a:endParaRPr>
            </a:p>
          </p:txBody>
        </p:sp>
      </p:grpSp>
      <p:grpSp>
        <p:nvGrpSpPr>
          <p:cNvPr id="189" name="Google Shape;189;p32"/>
          <p:cNvGrpSpPr/>
          <p:nvPr/>
        </p:nvGrpSpPr>
        <p:grpSpPr>
          <a:xfrm>
            <a:off x="1353600" y="3415814"/>
            <a:ext cx="956100" cy="808306"/>
            <a:chOff x="1053000" y="3464339"/>
            <a:chExt cx="956100" cy="808306"/>
          </a:xfrm>
        </p:grpSpPr>
        <p:pic>
          <p:nvPicPr>
            <p:cNvPr id="190" name="Google Shape;190;p32"/>
            <p:cNvPicPr preferRelativeResize="0"/>
            <p:nvPr/>
          </p:nvPicPr>
          <p:blipFill rotWithShape="1">
            <a:blip r:embed="rId7">
              <a:alphaModFix/>
            </a:blip>
            <a:srcRect b="0" l="0" r="0" t="0"/>
            <a:stretch/>
          </p:blipFill>
          <p:spPr>
            <a:xfrm>
              <a:off x="1270900" y="3464339"/>
              <a:ext cx="520322" cy="520313"/>
            </a:xfrm>
            <a:prstGeom prst="rect">
              <a:avLst/>
            </a:prstGeom>
            <a:noFill/>
            <a:ln>
              <a:noFill/>
            </a:ln>
          </p:spPr>
        </p:pic>
        <p:sp>
          <p:nvSpPr>
            <p:cNvPr id="191" name="Google Shape;191;p32"/>
            <p:cNvSpPr txBox="1"/>
            <p:nvPr/>
          </p:nvSpPr>
          <p:spPr>
            <a:xfrm>
              <a:off x="1053000" y="3908446"/>
              <a:ext cx="956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Consolas"/>
                  <a:ea typeface="Consolas"/>
                  <a:cs typeface="Consolas"/>
                  <a:sym typeface="Consolas"/>
                </a:rPr>
                <a:t>stop_sign_1</a:t>
              </a:r>
              <a:endParaRPr sz="1000">
                <a:latin typeface="Consolas"/>
                <a:ea typeface="Consolas"/>
                <a:cs typeface="Consolas"/>
                <a:sym typeface="Consolas"/>
              </a:endParaRPr>
            </a:p>
          </p:txBody>
        </p:sp>
      </p:grpSp>
      <p:grpSp>
        <p:nvGrpSpPr>
          <p:cNvPr id="192" name="Google Shape;192;p32"/>
          <p:cNvGrpSpPr/>
          <p:nvPr/>
        </p:nvGrpSpPr>
        <p:grpSpPr>
          <a:xfrm>
            <a:off x="2564400" y="3415814"/>
            <a:ext cx="956100" cy="807634"/>
            <a:chOff x="1959000" y="3464339"/>
            <a:chExt cx="956100" cy="807634"/>
          </a:xfrm>
        </p:grpSpPr>
        <p:pic>
          <p:nvPicPr>
            <p:cNvPr id="193" name="Google Shape;193;p32"/>
            <p:cNvPicPr preferRelativeResize="0"/>
            <p:nvPr/>
          </p:nvPicPr>
          <p:blipFill>
            <a:blip r:embed="rId8">
              <a:alphaModFix/>
            </a:blip>
            <a:stretch>
              <a:fillRect/>
            </a:stretch>
          </p:blipFill>
          <p:spPr>
            <a:xfrm>
              <a:off x="2176834" y="3464339"/>
              <a:ext cx="520322" cy="520313"/>
            </a:xfrm>
            <a:prstGeom prst="rect">
              <a:avLst/>
            </a:prstGeom>
            <a:noFill/>
            <a:ln>
              <a:noFill/>
            </a:ln>
          </p:spPr>
        </p:pic>
        <p:sp>
          <p:nvSpPr>
            <p:cNvPr id="194" name="Google Shape;194;p32"/>
            <p:cNvSpPr txBox="1"/>
            <p:nvPr/>
          </p:nvSpPr>
          <p:spPr>
            <a:xfrm>
              <a:off x="1959000" y="3907773"/>
              <a:ext cx="956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Consolas"/>
                  <a:ea typeface="Consolas"/>
                  <a:cs typeface="Consolas"/>
                  <a:sym typeface="Consolas"/>
                </a:rPr>
                <a:t>stop_sign_2</a:t>
              </a:r>
              <a:endParaRPr sz="1000">
                <a:latin typeface="Consolas"/>
                <a:ea typeface="Consolas"/>
                <a:cs typeface="Consolas"/>
                <a:sym typeface="Consolas"/>
              </a:endParaRPr>
            </a:p>
          </p:txBody>
        </p:sp>
      </p:grpSp>
      <p:grpSp>
        <p:nvGrpSpPr>
          <p:cNvPr id="195" name="Google Shape;195;p32"/>
          <p:cNvGrpSpPr/>
          <p:nvPr/>
        </p:nvGrpSpPr>
        <p:grpSpPr>
          <a:xfrm>
            <a:off x="1353600" y="4291339"/>
            <a:ext cx="956100" cy="807634"/>
            <a:chOff x="2873400" y="3464339"/>
            <a:chExt cx="956100" cy="807634"/>
          </a:xfrm>
        </p:grpSpPr>
        <p:pic>
          <p:nvPicPr>
            <p:cNvPr id="196" name="Google Shape;196;p32"/>
            <p:cNvPicPr preferRelativeResize="0"/>
            <p:nvPr/>
          </p:nvPicPr>
          <p:blipFill>
            <a:blip r:embed="rId9">
              <a:alphaModFix/>
            </a:blip>
            <a:stretch>
              <a:fillRect/>
            </a:stretch>
          </p:blipFill>
          <p:spPr>
            <a:xfrm>
              <a:off x="3082769" y="3464339"/>
              <a:ext cx="520322" cy="520313"/>
            </a:xfrm>
            <a:prstGeom prst="rect">
              <a:avLst/>
            </a:prstGeom>
            <a:noFill/>
            <a:ln>
              <a:noFill/>
            </a:ln>
          </p:spPr>
        </p:pic>
        <p:sp>
          <p:nvSpPr>
            <p:cNvPr id="197" name="Google Shape;197;p32"/>
            <p:cNvSpPr txBox="1"/>
            <p:nvPr/>
          </p:nvSpPr>
          <p:spPr>
            <a:xfrm>
              <a:off x="2873400" y="3907773"/>
              <a:ext cx="956100" cy="3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latin typeface="Consolas"/>
                  <a:ea typeface="Consolas"/>
                  <a:cs typeface="Consolas"/>
                  <a:sym typeface="Consolas"/>
                </a:rPr>
                <a:t>stop_sign_3</a:t>
              </a:r>
              <a:endParaRPr sz="1000">
                <a:latin typeface="Consolas"/>
                <a:ea typeface="Consolas"/>
                <a:cs typeface="Consolas"/>
                <a:sym typeface="Consola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33"/>
          <p:cNvGrpSpPr/>
          <p:nvPr/>
        </p:nvGrpSpPr>
        <p:grpSpPr>
          <a:xfrm>
            <a:off x="2985430" y="3209763"/>
            <a:ext cx="3356952" cy="956227"/>
            <a:chOff x="20932" y="1970070"/>
            <a:chExt cx="3458993" cy="1073930"/>
          </a:xfrm>
        </p:grpSpPr>
        <p:grpSp>
          <p:nvGrpSpPr>
            <p:cNvPr id="203" name="Google Shape;203;p33"/>
            <p:cNvGrpSpPr/>
            <p:nvPr/>
          </p:nvGrpSpPr>
          <p:grpSpPr>
            <a:xfrm>
              <a:off x="1729500" y="2728269"/>
              <a:ext cx="1750425" cy="308700"/>
              <a:chOff x="1729500" y="2728269"/>
              <a:chExt cx="1750425" cy="308700"/>
            </a:xfrm>
          </p:grpSpPr>
          <p:sp>
            <p:nvSpPr>
              <p:cNvPr id="204" name="Google Shape;204;p33"/>
              <p:cNvSpPr/>
              <p:nvPr/>
            </p:nvSpPr>
            <p:spPr>
              <a:xfrm>
                <a:off x="1729500" y="2767000"/>
                <a:ext cx="1750425" cy="245275"/>
              </a:xfrm>
              <a:prstGeom prst="flowChartPreparation">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05" name="Google Shape;205;p33"/>
              <p:cNvSpPr txBox="1"/>
              <p:nvPr/>
            </p:nvSpPr>
            <p:spPr>
              <a:xfrm>
                <a:off x="2097350" y="2728269"/>
                <a:ext cx="1029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000000"/>
                    </a:solidFill>
                    <a:latin typeface="Consolas"/>
                    <a:ea typeface="Consolas"/>
                    <a:cs typeface="Consolas"/>
                    <a:sym typeface="Consolas"/>
                  </a:rPr>
                  <a:t>MAMMAL</a:t>
                </a:r>
                <a:endParaRPr sz="1800"/>
              </a:p>
            </p:txBody>
          </p:sp>
        </p:grpSp>
        <p:grpSp>
          <p:nvGrpSpPr>
            <p:cNvPr id="206" name="Google Shape;206;p33"/>
            <p:cNvGrpSpPr/>
            <p:nvPr/>
          </p:nvGrpSpPr>
          <p:grpSpPr>
            <a:xfrm>
              <a:off x="1729500" y="2345950"/>
              <a:ext cx="1750425" cy="308700"/>
              <a:chOff x="1729500" y="2345950"/>
              <a:chExt cx="1750425" cy="308700"/>
            </a:xfrm>
          </p:grpSpPr>
          <p:sp>
            <p:nvSpPr>
              <p:cNvPr id="207" name="Google Shape;207;p33"/>
              <p:cNvSpPr/>
              <p:nvPr/>
            </p:nvSpPr>
            <p:spPr>
              <a:xfrm>
                <a:off x="1729500" y="2386000"/>
                <a:ext cx="1750425" cy="245275"/>
              </a:xfrm>
              <a:prstGeom prst="flowChartPreparation">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08" name="Google Shape;208;p33"/>
              <p:cNvSpPr txBox="1"/>
              <p:nvPr/>
            </p:nvSpPr>
            <p:spPr>
              <a:xfrm>
                <a:off x="1943173" y="2345950"/>
                <a:ext cx="13245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000000"/>
                    </a:solidFill>
                    <a:latin typeface="Consolas"/>
                    <a:ea typeface="Consolas"/>
                    <a:cs typeface="Consolas"/>
                    <a:sym typeface="Consolas"/>
                  </a:rPr>
                  <a:t>WILDLIFE</a:t>
                </a:r>
                <a:endParaRPr sz="1800"/>
              </a:p>
            </p:txBody>
          </p:sp>
        </p:grpSp>
        <p:grpSp>
          <p:nvGrpSpPr>
            <p:cNvPr id="209" name="Google Shape;209;p33"/>
            <p:cNvGrpSpPr/>
            <p:nvPr/>
          </p:nvGrpSpPr>
          <p:grpSpPr>
            <a:xfrm>
              <a:off x="1729500" y="1970070"/>
              <a:ext cx="1750425" cy="308700"/>
              <a:chOff x="1729500" y="1970070"/>
              <a:chExt cx="1750425" cy="308700"/>
            </a:xfrm>
          </p:grpSpPr>
          <p:sp>
            <p:nvSpPr>
              <p:cNvPr id="210" name="Google Shape;210;p33"/>
              <p:cNvSpPr/>
              <p:nvPr/>
            </p:nvSpPr>
            <p:spPr>
              <a:xfrm>
                <a:off x="1729500" y="2005000"/>
                <a:ext cx="1750425" cy="245275"/>
              </a:xfrm>
              <a:prstGeom prst="flowChartPreparation">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211" name="Google Shape;211;p33"/>
              <p:cNvSpPr txBox="1"/>
              <p:nvPr/>
            </p:nvSpPr>
            <p:spPr>
              <a:xfrm>
                <a:off x="2121350" y="1970070"/>
                <a:ext cx="981000" cy="3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000000"/>
                    </a:solidFill>
                    <a:latin typeface="Consolas"/>
                    <a:ea typeface="Consolas"/>
                    <a:cs typeface="Consolas"/>
                    <a:sym typeface="Consolas"/>
                  </a:rPr>
                  <a:t>LION</a:t>
                </a:r>
                <a:endParaRPr sz="1800"/>
              </a:p>
            </p:txBody>
          </p:sp>
        </p:grpSp>
        <p:pic>
          <p:nvPicPr>
            <p:cNvPr id="212" name="Google Shape;212;p33"/>
            <p:cNvPicPr preferRelativeResize="0"/>
            <p:nvPr/>
          </p:nvPicPr>
          <p:blipFill rotWithShape="1">
            <a:blip r:embed="rId3">
              <a:alphaModFix/>
            </a:blip>
            <a:srcRect b="0" l="0" r="0" t="0"/>
            <a:stretch/>
          </p:blipFill>
          <p:spPr>
            <a:xfrm>
              <a:off x="20932" y="1977091"/>
              <a:ext cx="1406362" cy="1066909"/>
            </a:xfrm>
            <a:prstGeom prst="rect">
              <a:avLst/>
            </a:prstGeom>
            <a:noFill/>
            <a:ln>
              <a:noFill/>
            </a:ln>
          </p:spPr>
        </p:pic>
      </p:grpSp>
      <p:cxnSp>
        <p:nvCxnSpPr>
          <p:cNvPr id="213" name="Google Shape;213;p33"/>
          <p:cNvCxnSpPr>
            <a:stCxn id="212" idx="3"/>
            <a:endCxn id="210" idx="1"/>
          </p:cNvCxnSpPr>
          <p:nvPr/>
        </p:nvCxnSpPr>
        <p:spPr>
          <a:xfrm flipH="1" rot="10800000">
            <a:off x="4350303" y="3350203"/>
            <a:ext cx="293400" cy="340800"/>
          </a:xfrm>
          <a:prstGeom prst="straightConnector1">
            <a:avLst/>
          </a:prstGeom>
          <a:noFill/>
          <a:ln cap="flat" cmpd="sng" w="9525">
            <a:solidFill>
              <a:srgbClr val="595959"/>
            </a:solidFill>
            <a:prstDash val="solid"/>
            <a:round/>
            <a:headEnd len="med" w="med" type="none"/>
            <a:tailEnd len="med" w="med" type="none"/>
          </a:ln>
        </p:spPr>
      </p:cxnSp>
      <p:cxnSp>
        <p:nvCxnSpPr>
          <p:cNvPr id="214" name="Google Shape;214;p33"/>
          <p:cNvCxnSpPr>
            <a:stCxn id="212" idx="3"/>
            <a:endCxn id="207" idx="1"/>
          </p:cNvCxnSpPr>
          <p:nvPr/>
        </p:nvCxnSpPr>
        <p:spPr>
          <a:xfrm flipH="1" rot="10800000">
            <a:off x="4350303" y="3689203"/>
            <a:ext cx="293400" cy="1800"/>
          </a:xfrm>
          <a:prstGeom prst="straightConnector1">
            <a:avLst/>
          </a:prstGeom>
          <a:noFill/>
          <a:ln cap="flat" cmpd="sng" w="9525">
            <a:solidFill>
              <a:srgbClr val="595959"/>
            </a:solidFill>
            <a:prstDash val="solid"/>
            <a:round/>
            <a:headEnd len="med" w="med" type="none"/>
            <a:tailEnd len="med" w="med" type="none"/>
          </a:ln>
        </p:spPr>
      </p:cxnSp>
      <p:cxnSp>
        <p:nvCxnSpPr>
          <p:cNvPr id="215" name="Google Shape;215;p33"/>
          <p:cNvCxnSpPr>
            <a:stCxn id="212" idx="3"/>
            <a:endCxn id="204" idx="1"/>
          </p:cNvCxnSpPr>
          <p:nvPr/>
        </p:nvCxnSpPr>
        <p:spPr>
          <a:xfrm>
            <a:off x="4350303" y="3691003"/>
            <a:ext cx="293400" cy="337500"/>
          </a:xfrm>
          <a:prstGeom prst="straightConnector1">
            <a:avLst/>
          </a:prstGeom>
          <a:noFill/>
          <a:ln cap="flat" cmpd="sng" w="9525">
            <a:solidFill>
              <a:srgbClr val="595959"/>
            </a:solidFill>
            <a:prstDash val="solid"/>
            <a:round/>
            <a:headEnd len="med" w="med" type="none"/>
            <a:tailEnd len="med" w="med" type="none"/>
          </a:ln>
        </p:spPr>
      </p:cxnSp>
      <p:pic>
        <p:nvPicPr>
          <p:cNvPr id="216" name="Google Shape;216;p33"/>
          <p:cNvPicPr preferRelativeResize="0"/>
          <p:nvPr/>
        </p:nvPicPr>
        <p:blipFill>
          <a:blip r:embed="rId4">
            <a:alphaModFix/>
          </a:blip>
          <a:stretch>
            <a:fillRect/>
          </a:stretch>
        </p:blipFill>
        <p:spPr>
          <a:xfrm>
            <a:off x="3099313" y="1371736"/>
            <a:ext cx="2945365" cy="1550200"/>
          </a:xfrm>
          <a:prstGeom prst="rect">
            <a:avLst/>
          </a:prstGeom>
          <a:noFill/>
          <a:ln>
            <a:noFill/>
          </a:ln>
        </p:spPr>
      </p:pic>
      <p:sp>
        <p:nvSpPr>
          <p:cNvPr id="217" name="Google Shape;217;p33"/>
          <p:cNvSpPr txBox="1"/>
          <p:nvPr>
            <p:ph idx="4294967295" type="title"/>
          </p:nvPr>
        </p:nvSpPr>
        <p:spPr>
          <a:xfrm>
            <a:off x="417675" y="341875"/>
            <a:ext cx="79182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1" name="Shape 221"/>
        <p:cNvGrpSpPr/>
        <p:nvPr/>
      </p:nvGrpSpPr>
      <p:grpSpPr>
        <a:xfrm>
          <a:off x="0" y="0"/>
          <a:ext cx="0" cy="0"/>
          <a:chOff x="0" y="0"/>
          <a:chExt cx="0" cy="0"/>
        </a:xfrm>
      </p:grpSpPr>
      <p:pic>
        <p:nvPicPr>
          <p:cNvPr id="222" name="Google Shape;222;p34"/>
          <p:cNvPicPr preferRelativeResize="0"/>
          <p:nvPr/>
        </p:nvPicPr>
        <p:blipFill rotWithShape="1">
          <a:blip r:embed="rId3">
            <a:alphaModFix/>
          </a:blip>
          <a:srcRect b="0" l="0" r="0" t="13487"/>
          <a:stretch/>
        </p:blipFill>
        <p:spPr>
          <a:xfrm>
            <a:off x="875500" y="903318"/>
            <a:ext cx="7393001" cy="3575034"/>
          </a:xfrm>
          <a:prstGeom prst="rect">
            <a:avLst/>
          </a:prstGeom>
          <a:noFill/>
          <a:ln>
            <a:noFill/>
          </a:ln>
        </p:spPr>
      </p:pic>
      <p:sp>
        <p:nvSpPr>
          <p:cNvPr id="223" name="Google Shape;223;p34"/>
          <p:cNvSpPr txBox="1"/>
          <p:nvPr/>
        </p:nvSpPr>
        <p:spPr>
          <a:xfrm>
            <a:off x="6237568" y="4134915"/>
            <a:ext cx="1387800" cy="7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202124"/>
                </a:solidFill>
                <a:latin typeface="Short Stack"/>
                <a:ea typeface="Short Stack"/>
                <a:cs typeface="Short Stack"/>
                <a:sym typeface="Short Stack"/>
              </a:rPr>
              <a:t>OUTPUT LAYER</a:t>
            </a:r>
            <a:endParaRPr b="1" sz="1800">
              <a:solidFill>
                <a:srgbClr val="202124"/>
              </a:solidFill>
              <a:latin typeface="Short Stack"/>
              <a:ea typeface="Short Stack"/>
              <a:cs typeface="Short Stack"/>
              <a:sym typeface="Short Stack"/>
            </a:endParaRPr>
          </a:p>
        </p:txBody>
      </p:sp>
      <p:cxnSp>
        <p:nvCxnSpPr>
          <p:cNvPr id="224" name="Google Shape;224;p34"/>
          <p:cNvCxnSpPr>
            <a:stCxn id="223" idx="0"/>
          </p:cNvCxnSpPr>
          <p:nvPr/>
        </p:nvCxnSpPr>
        <p:spPr>
          <a:xfrm rot="10800000">
            <a:off x="6931468" y="3328815"/>
            <a:ext cx="0" cy="806100"/>
          </a:xfrm>
          <a:prstGeom prst="straightConnector1">
            <a:avLst/>
          </a:prstGeom>
          <a:noFill/>
          <a:ln cap="flat" cmpd="sng" w="9525">
            <a:solidFill>
              <a:srgbClr val="595959"/>
            </a:solidFill>
            <a:prstDash val="solid"/>
            <a:round/>
            <a:headEnd len="med" w="med" type="none"/>
            <a:tailEnd len="med" w="med" type="triangle"/>
          </a:ln>
        </p:spPr>
      </p:cxnSp>
      <p:sp>
        <p:nvSpPr>
          <p:cNvPr id="225" name="Google Shape;225;p34"/>
          <p:cNvSpPr txBox="1"/>
          <p:nvPr/>
        </p:nvSpPr>
        <p:spPr>
          <a:xfrm>
            <a:off x="4728550" y="409175"/>
            <a:ext cx="1859100" cy="6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202124"/>
                </a:solidFill>
                <a:latin typeface="Short Stack"/>
                <a:ea typeface="Short Stack"/>
                <a:cs typeface="Short Stack"/>
                <a:sym typeface="Short Stack"/>
              </a:rPr>
              <a:t>ACTIVATED NEURONS</a:t>
            </a:r>
            <a:endParaRPr b="1" sz="1800">
              <a:solidFill>
                <a:srgbClr val="202124"/>
              </a:solidFill>
              <a:latin typeface="Short Stack"/>
              <a:ea typeface="Short Stack"/>
              <a:cs typeface="Short Stack"/>
              <a:sym typeface="Short Stack"/>
            </a:endParaRPr>
          </a:p>
        </p:txBody>
      </p:sp>
      <p:sp>
        <p:nvSpPr>
          <p:cNvPr id="226" name="Google Shape;226;p34"/>
          <p:cNvSpPr/>
          <p:nvPr/>
        </p:nvSpPr>
        <p:spPr>
          <a:xfrm>
            <a:off x="4385141" y="1598974"/>
            <a:ext cx="137400" cy="136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5138051" y="1451602"/>
            <a:ext cx="137400" cy="136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6211948" y="1795168"/>
            <a:ext cx="137400" cy="136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5989621" y="2261695"/>
            <a:ext cx="137400" cy="136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34"/>
          <p:cNvCxnSpPr>
            <a:stCxn id="225" idx="2"/>
            <a:endCxn id="226" idx="0"/>
          </p:cNvCxnSpPr>
          <p:nvPr/>
        </p:nvCxnSpPr>
        <p:spPr>
          <a:xfrm rot="5400000">
            <a:off x="4773100" y="713975"/>
            <a:ext cx="565800" cy="1204200"/>
          </a:xfrm>
          <a:prstGeom prst="curvedConnector3">
            <a:avLst>
              <a:gd fmla="val 50000" name="adj1"/>
            </a:avLst>
          </a:prstGeom>
          <a:noFill/>
          <a:ln cap="flat" cmpd="sng" w="9525">
            <a:solidFill>
              <a:srgbClr val="595959"/>
            </a:solidFill>
            <a:prstDash val="dash"/>
            <a:round/>
            <a:headEnd len="med" w="med" type="none"/>
            <a:tailEnd len="med" w="med" type="none"/>
          </a:ln>
        </p:spPr>
      </p:cxnSp>
      <p:cxnSp>
        <p:nvCxnSpPr>
          <p:cNvPr id="231" name="Google Shape;231;p34"/>
          <p:cNvCxnSpPr>
            <a:stCxn id="225" idx="2"/>
            <a:endCxn id="227" idx="0"/>
          </p:cNvCxnSpPr>
          <p:nvPr/>
        </p:nvCxnSpPr>
        <p:spPr>
          <a:xfrm rot="5400000">
            <a:off x="5223250" y="1016825"/>
            <a:ext cx="418500" cy="451200"/>
          </a:xfrm>
          <a:prstGeom prst="curvedConnector3">
            <a:avLst>
              <a:gd fmla="val 49991" name="adj1"/>
            </a:avLst>
          </a:prstGeom>
          <a:noFill/>
          <a:ln cap="flat" cmpd="sng" w="9525">
            <a:solidFill>
              <a:srgbClr val="595959"/>
            </a:solidFill>
            <a:prstDash val="dash"/>
            <a:round/>
            <a:headEnd len="med" w="med" type="none"/>
            <a:tailEnd len="med" w="med" type="none"/>
          </a:ln>
        </p:spPr>
      </p:cxnSp>
      <p:cxnSp>
        <p:nvCxnSpPr>
          <p:cNvPr id="232" name="Google Shape;232;p34"/>
          <p:cNvCxnSpPr>
            <a:stCxn id="225" idx="2"/>
            <a:endCxn id="228" idx="0"/>
          </p:cNvCxnSpPr>
          <p:nvPr/>
        </p:nvCxnSpPr>
        <p:spPr>
          <a:xfrm flipH="1" rot="-5400000">
            <a:off x="5588350" y="1102925"/>
            <a:ext cx="762000" cy="622500"/>
          </a:xfrm>
          <a:prstGeom prst="curvedConnector3">
            <a:avLst>
              <a:gd fmla="val 50000" name="adj1"/>
            </a:avLst>
          </a:prstGeom>
          <a:noFill/>
          <a:ln cap="flat" cmpd="sng" w="9525">
            <a:solidFill>
              <a:srgbClr val="595959"/>
            </a:solidFill>
            <a:prstDash val="dash"/>
            <a:round/>
            <a:headEnd len="med" w="med" type="none"/>
            <a:tailEnd len="med" w="med" type="none"/>
          </a:ln>
        </p:spPr>
      </p:cxnSp>
      <p:cxnSp>
        <p:nvCxnSpPr>
          <p:cNvPr id="233" name="Google Shape;233;p34"/>
          <p:cNvCxnSpPr>
            <a:stCxn id="225" idx="2"/>
            <a:endCxn id="229" idx="0"/>
          </p:cNvCxnSpPr>
          <p:nvPr/>
        </p:nvCxnSpPr>
        <p:spPr>
          <a:xfrm flipH="1" rot="-5400000">
            <a:off x="5243950" y="1447325"/>
            <a:ext cx="1228500" cy="400200"/>
          </a:xfrm>
          <a:prstGeom prst="curvedConnector3">
            <a:avLst>
              <a:gd fmla="val 50001" name="adj1"/>
            </a:avLst>
          </a:prstGeom>
          <a:noFill/>
          <a:ln cap="flat" cmpd="sng" w="9525">
            <a:solidFill>
              <a:srgbClr val="595959"/>
            </a:solidFill>
            <a:prstDash val="dash"/>
            <a:round/>
            <a:headEnd len="med" w="med" type="none"/>
            <a:tailEnd len="med" w="med" type="none"/>
          </a:ln>
        </p:spPr>
      </p:cxnSp>
      <p:sp>
        <p:nvSpPr>
          <p:cNvPr id="234" name="Google Shape;234;p34"/>
          <p:cNvSpPr txBox="1"/>
          <p:nvPr/>
        </p:nvSpPr>
        <p:spPr>
          <a:xfrm>
            <a:off x="3738564" y="4165115"/>
            <a:ext cx="1387800" cy="7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202124"/>
                </a:solidFill>
                <a:latin typeface="Short Stack"/>
                <a:ea typeface="Short Stack"/>
                <a:cs typeface="Short Stack"/>
                <a:sym typeface="Short Stack"/>
              </a:rPr>
              <a:t>INPUT LAYER</a:t>
            </a:r>
            <a:endParaRPr b="1" sz="1800">
              <a:solidFill>
                <a:srgbClr val="202124"/>
              </a:solidFill>
              <a:latin typeface="Short Stack"/>
              <a:ea typeface="Short Stack"/>
              <a:cs typeface="Short Stack"/>
              <a:sym typeface="Short Stack"/>
            </a:endParaRPr>
          </a:p>
        </p:txBody>
      </p:sp>
      <p:cxnSp>
        <p:nvCxnSpPr>
          <p:cNvPr id="235" name="Google Shape;235;p34"/>
          <p:cNvCxnSpPr>
            <a:stCxn id="234" idx="0"/>
          </p:cNvCxnSpPr>
          <p:nvPr/>
        </p:nvCxnSpPr>
        <p:spPr>
          <a:xfrm rot="10800000">
            <a:off x="4432464" y="3868715"/>
            <a:ext cx="0" cy="296400"/>
          </a:xfrm>
          <a:prstGeom prst="straightConnector1">
            <a:avLst/>
          </a:prstGeom>
          <a:noFill/>
          <a:ln cap="flat" cmpd="sng" w="9525">
            <a:solidFill>
              <a:srgbClr val="595959"/>
            </a:solidFill>
            <a:prstDash val="solid"/>
            <a:round/>
            <a:headEnd len="med" w="med" type="none"/>
            <a:tailEnd len="med" w="med" type="triangle"/>
          </a:ln>
        </p:spPr>
      </p:cxnSp>
      <p:sp>
        <p:nvSpPr>
          <p:cNvPr id="236" name="Google Shape;236;p34"/>
          <p:cNvSpPr txBox="1"/>
          <p:nvPr/>
        </p:nvSpPr>
        <p:spPr>
          <a:xfrm>
            <a:off x="5210175" y="4764825"/>
            <a:ext cx="3556500" cy="29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000">
                <a:latin typeface="Google Sans"/>
                <a:ea typeface="Google Sans"/>
                <a:cs typeface="Google Sans"/>
                <a:sym typeface="Google Sans"/>
              </a:rPr>
              <a:t>Image adapted from </a:t>
            </a:r>
            <a:r>
              <a:rPr i="1" lang="en-GB" sz="1000" u="sng">
                <a:solidFill>
                  <a:srgbClr val="1973E8"/>
                </a:solidFill>
                <a:latin typeface="Google Sans"/>
                <a:ea typeface="Google Sans"/>
                <a:cs typeface="Google Sans"/>
                <a:sym typeface="Google Sans"/>
                <a:hlinkClick r:id="rId4"/>
              </a:rPr>
              <a:t>becominghuman.ai</a:t>
            </a:r>
            <a:r>
              <a:rPr i="1" lang="en-GB" sz="1000">
                <a:latin typeface="Google Sans"/>
                <a:ea typeface="Google Sans"/>
                <a:cs typeface="Google Sans"/>
                <a:sym typeface="Google Sans"/>
              </a:rPr>
              <a:t> by Venkatesh Tata</a:t>
            </a:r>
            <a:endParaRPr i="1" sz="1000">
              <a:latin typeface="Google Sans"/>
              <a:ea typeface="Google Sans"/>
              <a:cs typeface="Google Sans"/>
              <a:sym typeface="Google Sans"/>
            </a:endParaRPr>
          </a:p>
        </p:txBody>
      </p:sp>
      <p:sp>
        <p:nvSpPr>
          <p:cNvPr id="237" name="Google Shape;237;p34"/>
          <p:cNvSpPr txBox="1"/>
          <p:nvPr/>
        </p:nvSpPr>
        <p:spPr>
          <a:xfrm>
            <a:off x="405275" y="285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Google Sans"/>
                <a:ea typeface="Google Sans"/>
                <a:cs typeface="Google Sans"/>
                <a:sym typeface="Google Sans"/>
              </a:rPr>
              <a:t>Neural Networks</a:t>
            </a:r>
            <a:endParaRPr b="1" sz="2400">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p:nvPr/>
        </p:nvSpPr>
        <p:spPr>
          <a:xfrm>
            <a:off x="3814941" y="2622374"/>
            <a:ext cx="1415700" cy="513900"/>
          </a:xfrm>
          <a:prstGeom prst="rightArrow">
            <a:avLst>
              <a:gd fmla="val 50000" name="adj1"/>
              <a:gd fmla="val 50000" name="adj2"/>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oogle Sans"/>
              <a:ea typeface="Google Sans"/>
              <a:cs typeface="Google Sans"/>
              <a:sym typeface="Google Sans"/>
            </a:endParaRPr>
          </a:p>
        </p:txBody>
      </p:sp>
      <p:sp>
        <p:nvSpPr>
          <p:cNvPr id="243" name="Google Shape;243;p35"/>
          <p:cNvSpPr txBox="1"/>
          <p:nvPr/>
        </p:nvSpPr>
        <p:spPr>
          <a:xfrm>
            <a:off x="354325" y="297175"/>
            <a:ext cx="60807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Google Sans"/>
                <a:ea typeface="Google Sans"/>
                <a:cs typeface="Google Sans"/>
                <a:sym typeface="Google Sans"/>
              </a:rPr>
              <a:t>Transfer Learning</a:t>
            </a:r>
            <a:endParaRPr b="1" sz="2400">
              <a:latin typeface="Google Sans"/>
              <a:ea typeface="Google Sans"/>
              <a:cs typeface="Google Sans"/>
              <a:sym typeface="Google Sans"/>
            </a:endParaRPr>
          </a:p>
        </p:txBody>
      </p:sp>
      <p:grpSp>
        <p:nvGrpSpPr>
          <p:cNvPr id="244" name="Google Shape;244;p35"/>
          <p:cNvGrpSpPr/>
          <p:nvPr/>
        </p:nvGrpSpPr>
        <p:grpSpPr>
          <a:xfrm>
            <a:off x="1707044" y="1038700"/>
            <a:ext cx="1588200" cy="3825725"/>
            <a:chOff x="1742894" y="963450"/>
            <a:chExt cx="1588200" cy="3825725"/>
          </a:xfrm>
        </p:grpSpPr>
        <p:sp>
          <p:nvSpPr>
            <p:cNvPr id="245" name="Google Shape;245;p35"/>
            <p:cNvSpPr/>
            <p:nvPr/>
          </p:nvSpPr>
          <p:spPr>
            <a:xfrm>
              <a:off x="1742894" y="2447151"/>
              <a:ext cx="1588200" cy="693900"/>
            </a:xfrm>
            <a:prstGeom prst="trapezoid">
              <a:avLst>
                <a:gd fmla="val 25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Google Sans"/>
                  <a:ea typeface="Google Sans"/>
                  <a:cs typeface="Google Sans"/>
                  <a:sym typeface="Google Sans"/>
                </a:rPr>
                <a:t>Source Model</a:t>
              </a:r>
              <a:endParaRPr sz="1800">
                <a:latin typeface="Google Sans"/>
                <a:ea typeface="Google Sans"/>
                <a:cs typeface="Google Sans"/>
                <a:sym typeface="Google Sans"/>
              </a:endParaRPr>
            </a:p>
          </p:txBody>
        </p:sp>
        <p:sp>
          <p:nvSpPr>
            <p:cNvPr id="246" name="Google Shape;246;p35"/>
            <p:cNvSpPr/>
            <p:nvPr/>
          </p:nvSpPr>
          <p:spPr>
            <a:xfrm>
              <a:off x="1742894" y="3654797"/>
              <a:ext cx="1588105" cy="1134378"/>
            </a:xfrm>
            <a:prstGeom prst="flowChartMagneticDisk">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Google Sans"/>
                  <a:ea typeface="Google Sans"/>
                  <a:cs typeface="Google Sans"/>
                  <a:sym typeface="Google Sans"/>
                </a:rPr>
                <a:t>Source Data</a:t>
              </a:r>
              <a:endParaRPr sz="1800">
                <a:latin typeface="Google Sans"/>
                <a:ea typeface="Google Sans"/>
                <a:cs typeface="Google Sans"/>
                <a:sym typeface="Google Sans"/>
              </a:endParaRPr>
            </a:p>
          </p:txBody>
        </p:sp>
        <p:cxnSp>
          <p:nvCxnSpPr>
            <p:cNvPr id="247" name="Google Shape;247;p35"/>
            <p:cNvCxnSpPr>
              <a:stCxn id="246" idx="1"/>
              <a:endCxn id="245" idx="2"/>
            </p:cNvCxnSpPr>
            <p:nvPr/>
          </p:nvCxnSpPr>
          <p:spPr>
            <a:xfrm rot="10800000">
              <a:off x="2536946" y="3141197"/>
              <a:ext cx="0" cy="513600"/>
            </a:xfrm>
            <a:prstGeom prst="straightConnector1">
              <a:avLst/>
            </a:prstGeom>
            <a:noFill/>
            <a:ln cap="flat" cmpd="sng" w="19050">
              <a:solidFill>
                <a:schemeClr val="dk2"/>
              </a:solidFill>
              <a:prstDash val="solid"/>
              <a:round/>
              <a:headEnd len="med" w="med" type="none"/>
              <a:tailEnd len="med" w="med" type="triangle"/>
            </a:ln>
          </p:spPr>
        </p:cxnSp>
        <p:cxnSp>
          <p:nvCxnSpPr>
            <p:cNvPr id="248" name="Google Shape;248;p35"/>
            <p:cNvCxnSpPr>
              <a:stCxn id="245" idx="0"/>
              <a:endCxn id="249" idx="4"/>
            </p:cNvCxnSpPr>
            <p:nvPr/>
          </p:nvCxnSpPr>
          <p:spPr>
            <a:xfrm rot="10800000">
              <a:off x="2536994" y="1977951"/>
              <a:ext cx="0" cy="469200"/>
            </a:xfrm>
            <a:prstGeom prst="straightConnector1">
              <a:avLst/>
            </a:prstGeom>
            <a:noFill/>
            <a:ln cap="flat" cmpd="sng" w="19050">
              <a:solidFill>
                <a:schemeClr val="dk2"/>
              </a:solidFill>
              <a:prstDash val="solid"/>
              <a:round/>
              <a:headEnd len="med" w="med" type="none"/>
              <a:tailEnd len="med" w="med" type="triangle"/>
            </a:ln>
          </p:spPr>
        </p:cxnSp>
        <p:grpSp>
          <p:nvGrpSpPr>
            <p:cNvPr id="250" name="Google Shape;250;p35"/>
            <p:cNvGrpSpPr/>
            <p:nvPr/>
          </p:nvGrpSpPr>
          <p:grpSpPr>
            <a:xfrm>
              <a:off x="2018774" y="963450"/>
              <a:ext cx="1036139" cy="1014600"/>
              <a:chOff x="2018774" y="963450"/>
              <a:chExt cx="1036139" cy="1014600"/>
            </a:xfrm>
          </p:grpSpPr>
          <p:sp>
            <p:nvSpPr>
              <p:cNvPr id="249" name="Google Shape;249;p35"/>
              <p:cNvSpPr/>
              <p:nvPr/>
            </p:nvSpPr>
            <p:spPr>
              <a:xfrm>
                <a:off x="2019013" y="963450"/>
                <a:ext cx="1035900" cy="1014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Google Sans"/>
                  <a:ea typeface="Google Sans"/>
                  <a:cs typeface="Google Sans"/>
                  <a:sym typeface="Google Sans"/>
                </a:endParaRPr>
              </a:p>
            </p:txBody>
          </p:sp>
          <p:sp>
            <p:nvSpPr>
              <p:cNvPr id="251" name="Google Shape;251;p35"/>
              <p:cNvSpPr txBox="1"/>
              <p:nvPr/>
            </p:nvSpPr>
            <p:spPr>
              <a:xfrm>
                <a:off x="2018774" y="1109108"/>
                <a:ext cx="1035900" cy="6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1"/>
                    </a:solidFill>
                    <a:latin typeface="Google Sans"/>
                    <a:ea typeface="Google Sans"/>
                    <a:cs typeface="Google Sans"/>
                    <a:sym typeface="Google Sans"/>
                  </a:rPr>
                  <a:t>Output Labels</a:t>
                </a:r>
                <a:endParaRPr sz="1800">
                  <a:solidFill>
                    <a:schemeClr val="dk1"/>
                  </a:solidFill>
                  <a:latin typeface="Google Sans"/>
                  <a:ea typeface="Google Sans"/>
                  <a:cs typeface="Google Sans"/>
                  <a:sym typeface="Google Sans"/>
                </a:endParaRPr>
              </a:p>
            </p:txBody>
          </p:sp>
        </p:grpSp>
      </p:grpSp>
      <p:grpSp>
        <p:nvGrpSpPr>
          <p:cNvPr id="252" name="Google Shape;252;p35"/>
          <p:cNvGrpSpPr/>
          <p:nvPr/>
        </p:nvGrpSpPr>
        <p:grpSpPr>
          <a:xfrm>
            <a:off x="5750338" y="1040250"/>
            <a:ext cx="1686600" cy="3794175"/>
            <a:chOff x="9062788" y="965000"/>
            <a:chExt cx="1686600" cy="3794175"/>
          </a:xfrm>
        </p:grpSpPr>
        <p:sp>
          <p:nvSpPr>
            <p:cNvPr id="253" name="Google Shape;253;p35"/>
            <p:cNvSpPr/>
            <p:nvPr/>
          </p:nvSpPr>
          <p:spPr>
            <a:xfrm>
              <a:off x="9112037" y="2417151"/>
              <a:ext cx="1588200" cy="693900"/>
            </a:xfrm>
            <a:prstGeom prst="trapezoid">
              <a:avLst>
                <a:gd fmla="val 25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Google Sans"/>
                  <a:ea typeface="Google Sans"/>
                  <a:cs typeface="Google Sans"/>
                  <a:sym typeface="Google Sans"/>
                </a:rPr>
                <a:t>Source Model</a:t>
              </a:r>
              <a:endParaRPr sz="1800">
                <a:latin typeface="Google Sans"/>
                <a:ea typeface="Google Sans"/>
                <a:cs typeface="Google Sans"/>
                <a:sym typeface="Google Sans"/>
              </a:endParaRPr>
            </a:p>
          </p:txBody>
        </p:sp>
        <p:sp>
          <p:nvSpPr>
            <p:cNvPr id="254" name="Google Shape;254;p35"/>
            <p:cNvSpPr/>
            <p:nvPr/>
          </p:nvSpPr>
          <p:spPr>
            <a:xfrm>
              <a:off x="9112037" y="3624797"/>
              <a:ext cx="1588105" cy="1134378"/>
            </a:xfrm>
            <a:prstGeom prst="flowChartMagneticDisk">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cxnSp>
          <p:nvCxnSpPr>
            <p:cNvPr id="255" name="Google Shape;255;p35"/>
            <p:cNvCxnSpPr>
              <a:stCxn id="253" idx="0"/>
              <a:endCxn id="256" idx="4"/>
            </p:cNvCxnSpPr>
            <p:nvPr/>
          </p:nvCxnSpPr>
          <p:spPr>
            <a:xfrm rot="10800000">
              <a:off x="9906137" y="1979451"/>
              <a:ext cx="0" cy="437700"/>
            </a:xfrm>
            <a:prstGeom prst="straightConnector1">
              <a:avLst/>
            </a:prstGeom>
            <a:noFill/>
            <a:ln cap="flat" cmpd="sng" w="19050">
              <a:solidFill>
                <a:schemeClr val="dk2"/>
              </a:solidFill>
              <a:prstDash val="solid"/>
              <a:round/>
              <a:headEnd len="med" w="med" type="none"/>
              <a:tailEnd len="med" w="med" type="triangle"/>
            </a:ln>
          </p:spPr>
        </p:cxnSp>
        <p:cxnSp>
          <p:nvCxnSpPr>
            <p:cNvPr id="257" name="Google Shape;257;p35"/>
            <p:cNvCxnSpPr>
              <a:stCxn id="254" idx="1"/>
              <a:endCxn id="253" idx="2"/>
            </p:cNvCxnSpPr>
            <p:nvPr/>
          </p:nvCxnSpPr>
          <p:spPr>
            <a:xfrm rot="10800000">
              <a:off x="9906089" y="3111197"/>
              <a:ext cx="0" cy="513600"/>
            </a:xfrm>
            <a:prstGeom prst="straightConnector1">
              <a:avLst/>
            </a:prstGeom>
            <a:noFill/>
            <a:ln cap="flat" cmpd="sng" w="19050">
              <a:solidFill>
                <a:schemeClr val="dk2"/>
              </a:solidFill>
              <a:prstDash val="solid"/>
              <a:round/>
              <a:headEnd len="med" w="med" type="none"/>
              <a:tailEnd len="med" w="med" type="triangle"/>
            </a:ln>
          </p:spPr>
        </p:cxnSp>
        <p:grpSp>
          <p:nvGrpSpPr>
            <p:cNvPr id="258" name="Google Shape;258;p35"/>
            <p:cNvGrpSpPr/>
            <p:nvPr/>
          </p:nvGrpSpPr>
          <p:grpSpPr>
            <a:xfrm>
              <a:off x="9388049" y="965000"/>
              <a:ext cx="1036139" cy="1014600"/>
              <a:chOff x="5676374" y="1039650"/>
              <a:chExt cx="1036139" cy="1014600"/>
            </a:xfrm>
          </p:grpSpPr>
          <p:sp>
            <p:nvSpPr>
              <p:cNvPr id="256" name="Google Shape;256;p35"/>
              <p:cNvSpPr/>
              <p:nvPr/>
            </p:nvSpPr>
            <p:spPr>
              <a:xfrm>
                <a:off x="5676613" y="1039650"/>
                <a:ext cx="1035900" cy="1014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Google Sans"/>
                  <a:ea typeface="Google Sans"/>
                  <a:cs typeface="Google Sans"/>
                  <a:sym typeface="Google Sans"/>
                </a:endParaRPr>
              </a:p>
            </p:txBody>
          </p:sp>
          <p:sp>
            <p:nvSpPr>
              <p:cNvPr id="259" name="Google Shape;259;p35"/>
              <p:cNvSpPr txBox="1"/>
              <p:nvPr/>
            </p:nvSpPr>
            <p:spPr>
              <a:xfrm>
                <a:off x="5676374" y="1185308"/>
                <a:ext cx="1035900" cy="6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1"/>
                    </a:solidFill>
                    <a:latin typeface="Google Sans"/>
                    <a:ea typeface="Google Sans"/>
                    <a:cs typeface="Google Sans"/>
                    <a:sym typeface="Google Sans"/>
                  </a:rPr>
                  <a:t>Output Labels</a:t>
                </a:r>
                <a:endParaRPr sz="1800">
                  <a:solidFill>
                    <a:schemeClr val="dk1"/>
                  </a:solidFill>
                  <a:latin typeface="Google Sans"/>
                  <a:ea typeface="Google Sans"/>
                  <a:cs typeface="Google Sans"/>
                  <a:sym typeface="Google Sans"/>
                </a:endParaRPr>
              </a:p>
            </p:txBody>
          </p:sp>
        </p:grpSp>
        <p:sp>
          <p:nvSpPr>
            <p:cNvPr id="260" name="Google Shape;260;p35"/>
            <p:cNvSpPr txBox="1"/>
            <p:nvPr/>
          </p:nvSpPr>
          <p:spPr>
            <a:xfrm>
              <a:off x="9062788" y="3986075"/>
              <a:ext cx="1686600" cy="5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1"/>
                  </a:solidFill>
                  <a:latin typeface="Google Sans"/>
                  <a:ea typeface="Google Sans"/>
                  <a:cs typeface="Google Sans"/>
                  <a:sym typeface="Google Sans"/>
                </a:rPr>
                <a:t>New Data</a:t>
              </a:r>
              <a:endParaRPr sz="18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GB">
                  <a:solidFill>
                    <a:schemeClr val="dk1"/>
                  </a:solidFill>
                  <a:latin typeface="Google Sans"/>
                  <a:ea typeface="Google Sans"/>
                  <a:cs typeface="Google Sans"/>
                  <a:sym typeface="Google Sans"/>
                </a:rPr>
                <a:t>(different domain)</a:t>
              </a:r>
              <a:endParaRPr>
                <a:solidFill>
                  <a:schemeClr val="dk1"/>
                </a:solidFill>
                <a:latin typeface="Google Sans"/>
                <a:ea typeface="Google Sans"/>
                <a:cs typeface="Google Sans"/>
                <a:sym typeface="Google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6"/>
          <p:cNvPicPr preferRelativeResize="0"/>
          <p:nvPr/>
        </p:nvPicPr>
        <p:blipFill rotWithShape="1">
          <a:blip r:embed="rId3">
            <a:alphaModFix/>
          </a:blip>
          <a:srcRect b="8236" l="8115" r="11291" t="15573"/>
          <a:stretch/>
        </p:blipFill>
        <p:spPr>
          <a:xfrm>
            <a:off x="0" y="140440"/>
            <a:ext cx="9144000" cy="48626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269" name="Shape 269"/>
        <p:cNvGrpSpPr/>
        <p:nvPr/>
      </p:nvGrpSpPr>
      <p:grpSpPr>
        <a:xfrm>
          <a:off x="0" y="0"/>
          <a:ext cx="0" cy="0"/>
          <a:chOff x="0" y="0"/>
          <a:chExt cx="0" cy="0"/>
        </a:xfrm>
      </p:grpSpPr>
      <p:pic>
        <p:nvPicPr>
          <p:cNvPr id="270" name="Google Shape;270;p37"/>
          <p:cNvPicPr preferRelativeResize="0"/>
          <p:nvPr/>
        </p:nvPicPr>
        <p:blipFill rotWithShape="1">
          <a:blip r:embed="rId3">
            <a:alphaModFix/>
          </a:blip>
          <a:srcRect b="5200" l="20065" r="20428" t="6358"/>
          <a:stretch/>
        </p:blipFill>
        <p:spPr>
          <a:xfrm>
            <a:off x="1495625" y="0"/>
            <a:ext cx="615275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